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66" r:id="rId3"/>
    <p:sldId id="268" r:id="rId4"/>
    <p:sldId id="269" r:id="rId5"/>
    <p:sldId id="270" r:id="rId6"/>
    <p:sldId id="271" r:id="rId7"/>
    <p:sldId id="272" r:id="rId8"/>
    <p:sldId id="273" r:id="rId9"/>
    <p:sldId id="274" r:id="rId10"/>
    <p:sldId id="275" r:id="rId11"/>
    <p:sldId id="276" r:id="rId12"/>
    <p:sldId id="277" r:id="rId13"/>
    <p:sldId id="278"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6" d="100"/>
          <a:sy n="46"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D309ED-7E10-42EE-8726-A89CDDC82F80}" type="datetimeFigureOut">
              <a:rPr lang="en-US"/>
              <a:pPr>
                <a:defRPr/>
              </a:pPr>
              <a:t>11/7/2016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CA876F7-23FC-472D-994D-09C705DC5660}" type="slidenum">
              <a:rPr lang="en-GB" altLang="en-US"/>
              <a:pPr/>
              <a:t>‹#›</a:t>
            </a:fld>
            <a:endParaRPr lang="en-GB" altLang="en-US"/>
          </a:p>
        </p:txBody>
      </p:sp>
    </p:spTree>
    <p:extLst>
      <p:ext uri="{BB962C8B-B14F-4D97-AF65-F5344CB8AC3E}">
        <p14:creationId xmlns:p14="http://schemas.microsoft.com/office/powerpoint/2010/main" val="1421590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E9EBFE-7E59-43E3-834B-3D66F8856574}" type="datetimeFigureOut">
              <a:rPr lang="en-US"/>
              <a:pPr>
                <a:defRPr/>
              </a:pPr>
              <a:t>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59EE24-E141-441B-8CF1-A934E06F11F8}" type="slidenum">
              <a:rPr lang="en-GB" altLang="en-US"/>
              <a:pPr/>
              <a:t>‹#›</a:t>
            </a:fld>
            <a:endParaRPr lang="en-GB" altLang="en-US"/>
          </a:p>
        </p:txBody>
      </p:sp>
    </p:spTree>
    <p:extLst>
      <p:ext uri="{BB962C8B-B14F-4D97-AF65-F5344CB8AC3E}">
        <p14:creationId xmlns:p14="http://schemas.microsoft.com/office/powerpoint/2010/main" val="429295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BB9707-BB49-4C12-9564-7F70C118527F}" type="datetimeFigureOut">
              <a:rPr lang="en-US"/>
              <a:pPr>
                <a:defRPr/>
              </a:pPr>
              <a:t>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CBAE47-50A4-4DB3-B828-F30D9EFA6931}" type="slidenum">
              <a:rPr lang="en-GB" altLang="en-US"/>
              <a:pPr/>
              <a:t>‹#›</a:t>
            </a:fld>
            <a:endParaRPr lang="en-GB" altLang="en-US"/>
          </a:p>
        </p:txBody>
      </p:sp>
    </p:spTree>
    <p:extLst>
      <p:ext uri="{BB962C8B-B14F-4D97-AF65-F5344CB8AC3E}">
        <p14:creationId xmlns:p14="http://schemas.microsoft.com/office/powerpoint/2010/main" val="353938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02122A-2968-499C-9092-B15D1E121259}" type="datetimeFigureOut">
              <a:rPr lang="en-US"/>
              <a:pPr>
                <a:defRPr/>
              </a:pPr>
              <a:t>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865116-63AF-4D1B-B9B5-5AAB163FE7A1}" type="slidenum">
              <a:rPr lang="en-GB" altLang="en-US"/>
              <a:pPr/>
              <a:t>‹#›</a:t>
            </a:fld>
            <a:endParaRPr lang="en-GB" altLang="en-US"/>
          </a:p>
        </p:txBody>
      </p:sp>
    </p:spTree>
    <p:extLst>
      <p:ext uri="{BB962C8B-B14F-4D97-AF65-F5344CB8AC3E}">
        <p14:creationId xmlns:p14="http://schemas.microsoft.com/office/powerpoint/2010/main" val="32290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ADAE5F-C10A-4FCC-B549-5F35183EAE7C}" type="datetimeFigureOut">
              <a:rPr lang="en-US"/>
              <a:pPr>
                <a:defRPr/>
              </a:pPr>
              <a:t>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AB35C7-7325-4489-92D1-C739964EA0F0}" type="slidenum">
              <a:rPr lang="en-GB" altLang="en-US"/>
              <a:pPr/>
              <a:t>‹#›</a:t>
            </a:fld>
            <a:endParaRPr lang="en-GB" altLang="en-US"/>
          </a:p>
        </p:txBody>
      </p:sp>
    </p:spTree>
    <p:extLst>
      <p:ext uri="{BB962C8B-B14F-4D97-AF65-F5344CB8AC3E}">
        <p14:creationId xmlns:p14="http://schemas.microsoft.com/office/powerpoint/2010/main" val="239819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E1F4BE-1E23-495B-9454-7F46B0669274}" type="datetimeFigureOut">
              <a:rPr lang="en-US"/>
              <a:pPr>
                <a:defRPr/>
              </a:pPr>
              <a:t>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495017-7354-4095-A005-3177B6970AB4}" type="slidenum">
              <a:rPr lang="en-GB" altLang="en-US"/>
              <a:pPr/>
              <a:t>‹#›</a:t>
            </a:fld>
            <a:endParaRPr lang="en-GB" altLang="en-US"/>
          </a:p>
        </p:txBody>
      </p:sp>
    </p:spTree>
    <p:extLst>
      <p:ext uri="{BB962C8B-B14F-4D97-AF65-F5344CB8AC3E}">
        <p14:creationId xmlns:p14="http://schemas.microsoft.com/office/powerpoint/2010/main" val="231467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40E5F3-A3E3-4636-931D-5DA11D137DB4}" type="datetimeFigureOut">
              <a:rPr lang="en-US"/>
              <a:pPr>
                <a:defRPr/>
              </a:pPr>
              <a:t>11/7/2016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0DFDCD-4FE4-4B92-B038-7DE4D8C90CD0}" type="slidenum">
              <a:rPr lang="en-GB" altLang="en-US"/>
              <a:pPr/>
              <a:t>‹#›</a:t>
            </a:fld>
            <a:endParaRPr lang="en-GB" altLang="en-US"/>
          </a:p>
        </p:txBody>
      </p:sp>
    </p:spTree>
    <p:extLst>
      <p:ext uri="{BB962C8B-B14F-4D97-AF65-F5344CB8AC3E}">
        <p14:creationId xmlns:p14="http://schemas.microsoft.com/office/powerpoint/2010/main" val="198855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E4C3A1-5447-4A99-BE9F-507689CE405E}" type="datetimeFigureOut">
              <a:rPr lang="en-US"/>
              <a:pPr>
                <a:defRPr/>
              </a:pPr>
              <a:t>11/7/2016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DE02EC-6BA7-40D9-92DD-177864122141}" type="slidenum">
              <a:rPr lang="en-GB" altLang="en-US"/>
              <a:pPr/>
              <a:t>‹#›</a:t>
            </a:fld>
            <a:endParaRPr lang="en-GB" altLang="en-US"/>
          </a:p>
        </p:txBody>
      </p:sp>
    </p:spTree>
    <p:extLst>
      <p:ext uri="{BB962C8B-B14F-4D97-AF65-F5344CB8AC3E}">
        <p14:creationId xmlns:p14="http://schemas.microsoft.com/office/powerpoint/2010/main" val="15150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E232F8-000C-4EC1-965A-BAAB0A66EEE6}" type="datetimeFigureOut">
              <a:rPr lang="en-US"/>
              <a:pPr>
                <a:defRPr/>
              </a:pPr>
              <a:t>11/7/2016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2358271-4554-4DB2-9D5D-B95A2D7C89B2}" type="slidenum">
              <a:rPr lang="en-GB" altLang="en-US"/>
              <a:pPr/>
              <a:t>‹#›</a:t>
            </a:fld>
            <a:endParaRPr lang="en-GB" altLang="en-US"/>
          </a:p>
        </p:txBody>
      </p:sp>
    </p:spTree>
    <p:extLst>
      <p:ext uri="{BB962C8B-B14F-4D97-AF65-F5344CB8AC3E}">
        <p14:creationId xmlns:p14="http://schemas.microsoft.com/office/powerpoint/2010/main" val="271162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1A0D72-7B1C-4AB9-B505-63739814987E}" type="datetimeFigureOut">
              <a:rPr lang="en-US"/>
              <a:pPr>
                <a:defRPr/>
              </a:pPr>
              <a:t>11/7/2016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0BAE27A-413B-4FBF-94C7-1EA85ED47AAC}" type="slidenum">
              <a:rPr lang="en-GB" altLang="en-US"/>
              <a:pPr/>
              <a:t>‹#›</a:t>
            </a:fld>
            <a:endParaRPr lang="en-GB" altLang="en-US"/>
          </a:p>
        </p:txBody>
      </p:sp>
    </p:spTree>
    <p:extLst>
      <p:ext uri="{BB962C8B-B14F-4D97-AF65-F5344CB8AC3E}">
        <p14:creationId xmlns:p14="http://schemas.microsoft.com/office/powerpoint/2010/main" val="226362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694281-D06A-4389-AE91-76FA28E3B2A1}" type="datetimeFigureOut">
              <a:rPr lang="en-US"/>
              <a:pPr>
                <a:defRPr/>
              </a:pPr>
              <a:t>11/7/2016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6FEC18-2AF0-4CE5-94C8-4B430E8E1CB6}" type="slidenum">
              <a:rPr lang="en-GB" altLang="en-US"/>
              <a:pPr/>
              <a:t>‹#›</a:t>
            </a:fld>
            <a:endParaRPr lang="en-GB" altLang="en-US"/>
          </a:p>
        </p:txBody>
      </p:sp>
    </p:spTree>
    <p:extLst>
      <p:ext uri="{BB962C8B-B14F-4D97-AF65-F5344CB8AC3E}">
        <p14:creationId xmlns:p14="http://schemas.microsoft.com/office/powerpoint/2010/main" val="319290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E6204E-C224-468F-8438-39C684F3D93E}" type="datetimeFigureOut">
              <a:rPr lang="en-US"/>
              <a:pPr>
                <a:defRPr/>
              </a:pPr>
              <a:t>11/7/2016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D85B42-EF25-4F65-84FD-99820D67ABC2}" type="slidenum">
              <a:rPr lang="en-GB" altLang="en-US"/>
              <a:pPr/>
              <a:t>‹#›</a:t>
            </a:fld>
            <a:endParaRPr lang="en-GB" altLang="en-US"/>
          </a:p>
        </p:txBody>
      </p:sp>
    </p:spTree>
    <p:extLst>
      <p:ext uri="{BB962C8B-B14F-4D97-AF65-F5344CB8AC3E}">
        <p14:creationId xmlns:p14="http://schemas.microsoft.com/office/powerpoint/2010/main" val="58069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1FF107-7507-498E-AD86-2263A4BC1D59}" type="datetimeFigureOut">
              <a:rPr lang="en-US"/>
              <a:pPr>
                <a:defRPr/>
              </a:pPr>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C15FDBA-E9A9-4D7B-83CA-0A055C93FFD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79388"/>
            <a:ext cx="3327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360363" y="2160588"/>
            <a:ext cx="828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b="1">
                <a:solidFill>
                  <a:srgbClr val="336600"/>
                </a:solidFill>
              </a:rPr>
              <a:t>War Memorials Trust</a:t>
            </a:r>
          </a:p>
        </p:txBody>
      </p:sp>
      <p:sp>
        <p:nvSpPr>
          <p:cNvPr id="3076" name="TextBox 7"/>
          <p:cNvSpPr txBox="1">
            <a:spLocks noChangeArrowheads="1"/>
          </p:cNvSpPr>
          <p:nvPr/>
        </p:nvSpPr>
        <p:spPr bwMode="auto">
          <a:xfrm>
            <a:off x="360363" y="4319588"/>
            <a:ext cx="828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b="1" dirty="0" smtClean="0"/>
              <a:t>UK memorials to the Battle of Britain</a:t>
            </a:r>
            <a:endParaRPr lang="en-GB" altLang="en-US" sz="4400" dirty="0">
              <a:solidFill>
                <a:srgbClr val="33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2160000"/>
            <a:ext cx="7620000" cy="3267075"/>
          </a:xfrm>
          <a:prstGeom prst="rect">
            <a:avLst/>
          </a:prstGeom>
        </p:spPr>
      </p:pic>
      <p:sp>
        <p:nvSpPr>
          <p:cNvPr id="4" name="TextBox 3"/>
          <p:cNvSpPr txBox="1"/>
          <p:nvPr/>
        </p:nvSpPr>
        <p:spPr>
          <a:xfrm>
            <a:off x="360000" y="5430095"/>
            <a:ext cx="8504600" cy="1446550"/>
          </a:xfrm>
          <a:prstGeom prst="rect">
            <a:avLst/>
          </a:prstGeom>
          <a:noFill/>
        </p:spPr>
        <p:txBody>
          <a:bodyPr wrap="square" rtlCol="0">
            <a:spAutoFit/>
          </a:bodyPr>
          <a:lstStyle/>
          <a:p>
            <a:pPr algn="just"/>
            <a:r>
              <a:rPr lang="en-GB" sz="2200" dirty="0" smtClean="0">
                <a:latin typeface="Arial" pitchFamily="34" charset="0"/>
                <a:cs typeface="Arial" pitchFamily="34" charset="0"/>
              </a:rPr>
              <a:t>The photos on this and the previous slide show the plaques situated on the site of RAF Gravesend, which is now a leisure centre. They show that, while the site’s use has changed, the battle is still a key part of local heritage. © Michael Mitchell, 2010.</a:t>
            </a: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1937976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99" y="2160000"/>
            <a:ext cx="6839313" cy="4558447"/>
          </a:xfrm>
          <a:prstGeom prst="rect">
            <a:avLst/>
          </a:prstGeom>
        </p:spPr>
      </p:pic>
    </p:spTree>
    <p:extLst>
      <p:ext uri="{BB962C8B-B14F-4D97-AF65-F5344CB8AC3E}">
        <p14:creationId xmlns:p14="http://schemas.microsoft.com/office/powerpoint/2010/main" val="256567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2160001"/>
            <a:ext cx="6156216" cy="4103159"/>
          </a:xfrm>
          <a:prstGeom prst="rect">
            <a:avLst/>
          </a:prstGeom>
        </p:spPr>
      </p:pic>
      <p:sp>
        <p:nvSpPr>
          <p:cNvPr id="4" name="TextBox 3"/>
          <p:cNvSpPr txBox="1"/>
          <p:nvPr/>
        </p:nvSpPr>
        <p:spPr>
          <a:xfrm>
            <a:off x="6517526" y="1964811"/>
            <a:ext cx="2626474" cy="4832092"/>
          </a:xfrm>
          <a:prstGeom prst="rect">
            <a:avLst/>
          </a:prstGeom>
          <a:noFill/>
        </p:spPr>
        <p:txBody>
          <a:bodyPr wrap="square" rtlCol="0">
            <a:spAutoFit/>
          </a:bodyPr>
          <a:lstStyle/>
          <a:p>
            <a:pPr algn="just"/>
            <a:r>
              <a:rPr lang="en-GB" sz="2200" dirty="0" smtClean="0">
                <a:latin typeface="Arial" pitchFamily="34" charset="0"/>
                <a:cs typeface="Arial" pitchFamily="34" charset="0"/>
              </a:rPr>
              <a:t>This and the previous slide show the Battle of Britain memorial at RAF Lakenheath, Suffolk. This plaque mentions the men of many nations who flew with the RAF, and gives information about the battle.</a:t>
            </a:r>
          </a:p>
          <a:p>
            <a:pPr algn="just"/>
            <a:endParaRPr lang="en-GB" sz="2200" dirty="0" smtClean="0">
              <a:latin typeface="Arial" pitchFamily="34" charset="0"/>
              <a:cs typeface="Arial" pitchFamily="34" charset="0"/>
            </a:endParaRPr>
          </a:p>
          <a:p>
            <a:pPr algn="just"/>
            <a:r>
              <a:rPr lang="en-GB" sz="2200" dirty="0" smtClean="0"/>
              <a:t>© P Steele, 2016.</a:t>
            </a: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4055556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2160000"/>
            <a:ext cx="5940192" cy="4378184"/>
          </a:xfrm>
          <a:prstGeom prst="rect">
            <a:avLst/>
          </a:prstGeom>
        </p:spPr>
      </p:pic>
      <p:sp>
        <p:nvSpPr>
          <p:cNvPr id="5" name="TextBox 4"/>
          <p:cNvSpPr txBox="1"/>
          <p:nvPr/>
        </p:nvSpPr>
        <p:spPr>
          <a:xfrm>
            <a:off x="6300192" y="2160000"/>
            <a:ext cx="2564408" cy="4493538"/>
          </a:xfrm>
          <a:prstGeom prst="rect">
            <a:avLst/>
          </a:prstGeom>
          <a:noFill/>
        </p:spPr>
        <p:txBody>
          <a:bodyPr wrap="square" rtlCol="0">
            <a:spAutoFit/>
          </a:bodyPr>
          <a:lstStyle/>
          <a:p>
            <a:pPr algn="just"/>
            <a:r>
              <a:rPr lang="en-GB" sz="2200" dirty="0" smtClean="0">
                <a:latin typeface="Arial" pitchFamily="34" charset="0"/>
                <a:cs typeface="Arial" pitchFamily="34" charset="0"/>
              </a:rPr>
              <a:t>This is the Battle of Britain memorial plaque at </a:t>
            </a:r>
            <a:r>
              <a:rPr lang="en-GB" sz="2200" dirty="0" err="1" smtClean="0">
                <a:latin typeface="Arial" pitchFamily="34" charset="0"/>
                <a:cs typeface="Arial" pitchFamily="34" charset="0"/>
              </a:rPr>
              <a:t>Sandbach</a:t>
            </a:r>
            <a:r>
              <a:rPr lang="en-GB" sz="2200" dirty="0" smtClean="0">
                <a:latin typeface="Arial" pitchFamily="34" charset="0"/>
                <a:cs typeface="Arial" pitchFamily="34" charset="0"/>
              </a:rPr>
              <a:t>, Cheshire. The plaque is on the side of a house and was laid just a year after the battle. </a:t>
            </a:r>
          </a:p>
          <a:p>
            <a:pPr algn="just"/>
            <a:endParaRPr lang="en-GB" sz="2200" dirty="0"/>
          </a:p>
          <a:p>
            <a:pPr algn="just"/>
            <a:r>
              <a:rPr lang="en-GB" sz="2200" dirty="0" smtClean="0"/>
              <a:t>© G </a:t>
            </a:r>
            <a:r>
              <a:rPr lang="en-GB" sz="2200" dirty="0" err="1" smtClean="0"/>
              <a:t>Moores</a:t>
            </a:r>
            <a:r>
              <a:rPr lang="en-GB" sz="2200" dirty="0" smtClean="0"/>
              <a:t>, 1978.</a:t>
            </a:r>
            <a:endParaRPr lang="en-GB" sz="2200" dirty="0"/>
          </a:p>
          <a:p>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4110266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2160000"/>
            <a:ext cx="7236336" cy="419481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1" y="2160001"/>
            <a:ext cx="6588264" cy="3507496"/>
          </a:xfrm>
          <a:prstGeom prst="rect">
            <a:avLst/>
          </a:prstGeom>
        </p:spPr>
      </p:pic>
      <p:sp>
        <p:nvSpPr>
          <p:cNvPr id="4" name="TextBox 3"/>
          <p:cNvSpPr txBox="1"/>
          <p:nvPr/>
        </p:nvSpPr>
        <p:spPr>
          <a:xfrm>
            <a:off x="353252" y="5667497"/>
            <a:ext cx="8504599" cy="1107996"/>
          </a:xfrm>
          <a:prstGeom prst="rect">
            <a:avLst/>
          </a:prstGeom>
          <a:noFill/>
        </p:spPr>
        <p:txBody>
          <a:bodyPr wrap="square" rtlCol="0">
            <a:spAutoFit/>
          </a:bodyPr>
          <a:lstStyle/>
          <a:p>
            <a:pPr algn="just"/>
            <a:r>
              <a:rPr lang="en-GB" sz="2200" dirty="0" smtClean="0">
                <a:latin typeface="Arial" pitchFamily="34" charset="0"/>
                <a:cs typeface="Arial" pitchFamily="34" charset="0"/>
              </a:rPr>
              <a:t>Battle of Britain memorial, London. The sculptures depict aspects of life at the time of the battle, people involved and airmen who fought. It is a useful way of examining different aspects of the war. </a:t>
            </a: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286392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1" y="2160000"/>
            <a:ext cx="2987864" cy="4464357"/>
          </a:xfrm>
          <a:prstGeom prst="rect">
            <a:avLst/>
          </a:prstGeom>
        </p:spPr>
      </p:pic>
      <p:sp>
        <p:nvSpPr>
          <p:cNvPr id="4" name="TextBox 3"/>
          <p:cNvSpPr txBox="1"/>
          <p:nvPr/>
        </p:nvSpPr>
        <p:spPr>
          <a:xfrm>
            <a:off x="3635896" y="2160000"/>
            <a:ext cx="4608512" cy="4493538"/>
          </a:xfrm>
          <a:prstGeom prst="rect">
            <a:avLst/>
          </a:prstGeom>
          <a:noFill/>
        </p:spPr>
        <p:txBody>
          <a:bodyPr wrap="square" rtlCol="0">
            <a:spAutoFit/>
          </a:bodyPr>
          <a:lstStyle/>
          <a:p>
            <a:pPr algn="just"/>
            <a:r>
              <a:rPr lang="en-GB" sz="2200" dirty="0" smtClean="0">
                <a:latin typeface="Arial" pitchFamily="34" charset="0"/>
                <a:cs typeface="Arial" pitchFamily="34" charset="0"/>
              </a:rPr>
              <a:t>This memorial is outside All Saints Church in </a:t>
            </a:r>
            <a:r>
              <a:rPr lang="en-GB" sz="2200" dirty="0" err="1" smtClean="0">
                <a:latin typeface="Arial" pitchFamily="34" charset="0"/>
                <a:cs typeface="Arial" pitchFamily="34" charset="0"/>
              </a:rPr>
              <a:t>Brenchley</a:t>
            </a:r>
            <a:r>
              <a:rPr lang="en-GB" sz="2200" dirty="0" smtClean="0">
                <a:latin typeface="Arial" pitchFamily="34" charset="0"/>
                <a:cs typeface="Arial" pitchFamily="34" charset="0"/>
              </a:rPr>
              <a:t>, Kent. It consists of a small plaque fixed to the wall near to the </a:t>
            </a:r>
            <a:r>
              <a:rPr lang="en-GB" sz="2200" dirty="0" err="1" smtClean="0">
                <a:latin typeface="Arial" pitchFamily="34" charset="0"/>
                <a:cs typeface="Arial" pitchFamily="34" charset="0"/>
              </a:rPr>
              <a:t>lychgate</a:t>
            </a:r>
            <a:r>
              <a:rPr lang="en-GB" sz="2200" dirty="0" smtClean="0">
                <a:latin typeface="Arial" pitchFamily="34" charset="0"/>
                <a:cs typeface="Arial" pitchFamily="34" charset="0"/>
              </a:rPr>
              <a:t> that leads into the churchyard. It is a simple memorial but pays tribute to the ‘lads’ who fought and given that the memorial is close to where some of the battle happened it is quite a personal memorial from a place directly affected by it. </a:t>
            </a:r>
          </a:p>
          <a:p>
            <a:pPr algn="just"/>
            <a:endParaRPr lang="en-GB" sz="2200" dirty="0"/>
          </a:p>
          <a:p>
            <a:pPr algn="just"/>
            <a:r>
              <a:rPr lang="en-GB" sz="2200" dirty="0" smtClean="0">
                <a:latin typeface="Arial" pitchFamily="34" charset="0"/>
                <a:cs typeface="Arial" pitchFamily="34" charset="0"/>
              </a:rPr>
              <a:t>© Les Featherstone, 2013. </a:t>
            </a: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2454544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2160000"/>
            <a:ext cx="5772435" cy="4339993"/>
          </a:xfrm>
          <a:prstGeom prst="rect">
            <a:avLst/>
          </a:prstGeom>
        </p:spPr>
      </p:pic>
      <p:sp>
        <p:nvSpPr>
          <p:cNvPr id="7" name="TextBox 6"/>
          <p:cNvSpPr txBox="1"/>
          <p:nvPr/>
        </p:nvSpPr>
        <p:spPr>
          <a:xfrm>
            <a:off x="6132435" y="2160000"/>
            <a:ext cx="2732165" cy="4493538"/>
          </a:xfrm>
          <a:prstGeom prst="rect">
            <a:avLst/>
          </a:prstGeom>
          <a:noFill/>
        </p:spPr>
        <p:txBody>
          <a:bodyPr wrap="square" rtlCol="0">
            <a:spAutoFit/>
          </a:bodyPr>
          <a:lstStyle/>
          <a:p>
            <a:pPr algn="just"/>
            <a:r>
              <a:rPr lang="en-GB" sz="2200" dirty="0" smtClean="0"/>
              <a:t>This shows the airman statue at Capel le </a:t>
            </a:r>
            <a:r>
              <a:rPr lang="en-GB" sz="2200" dirty="0" err="1" smtClean="0"/>
              <a:t>Ferne</a:t>
            </a:r>
            <a:r>
              <a:rPr lang="en-GB" sz="2200" dirty="0"/>
              <a:t> </a:t>
            </a:r>
            <a:r>
              <a:rPr lang="en-GB" sz="2200" dirty="0" smtClean="0"/>
              <a:t>Battle of Britain memorial. He is situated so he looks out to the coast close to where significant air battles happened.  </a:t>
            </a:r>
          </a:p>
          <a:p>
            <a:pPr algn="just"/>
            <a:endParaRPr lang="en-GB" sz="2200" dirty="0"/>
          </a:p>
          <a:p>
            <a:pPr algn="just"/>
            <a:r>
              <a:rPr lang="en-GB" sz="2200" dirty="0" smtClean="0">
                <a:latin typeface="Arial" pitchFamily="34" charset="0"/>
                <a:cs typeface="Arial" pitchFamily="34" charset="0"/>
              </a:rPr>
              <a:t>© Les Featherstone, 2013. </a:t>
            </a: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2522236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2160000"/>
            <a:ext cx="6238949" cy="4149320"/>
          </a:xfrm>
          <a:prstGeom prst="rect">
            <a:avLst/>
          </a:prstGeom>
        </p:spPr>
      </p:pic>
      <p:sp>
        <p:nvSpPr>
          <p:cNvPr id="4" name="TextBox 3"/>
          <p:cNvSpPr txBox="1"/>
          <p:nvPr/>
        </p:nvSpPr>
        <p:spPr>
          <a:xfrm>
            <a:off x="6632160" y="2160000"/>
            <a:ext cx="2232440" cy="4154984"/>
          </a:xfrm>
          <a:prstGeom prst="rect">
            <a:avLst/>
          </a:prstGeom>
          <a:noFill/>
        </p:spPr>
        <p:txBody>
          <a:bodyPr wrap="square" rtlCol="0">
            <a:spAutoFit/>
          </a:bodyPr>
          <a:lstStyle/>
          <a:p>
            <a:pPr algn="just"/>
            <a:r>
              <a:rPr lang="en-GB" sz="2200" dirty="0" smtClean="0">
                <a:latin typeface="Arial" pitchFamily="34" charset="0"/>
                <a:cs typeface="Arial" pitchFamily="34" charset="0"/>
              </a:rPr>
              <a:t>The plaques situated near the airman statue at Capel le </a:t>
            </a:r>
            <a:r>
              <a:rPr lang="en-GB" sz="2200" dirty="0" err="1" smtClean="0">
                <a:latin typeface="Arial" pitchFamily="34" charset="0"/>
                <a:cs typeface="Arial" pitchFamily="34" charset="0"/>
              </a:rPr>
              <a:t>Ferne</a:t>
            </a:r>
            <a:r>
              <a:rPr lang="en-GB" sz="2200" dirty="0" smtClean="0">
                <a:latin typeface="Arial" pitchFamily="34" charset="0"/>
                <a:cs typeface="Arial" pitchFamily="34" charset="0"/>
              </a:rPr>
              <a:t> memorial. It lists those who flew in the Battle of Britain.</a:t>
            </a:r>
          </a:p>
          <a:p>
            <a:pPr algn="just"/>
            <a:endParaRPr lang="en-GB" sz="2200" dirty="0"/>
          </a:p>
          <a:p>
            <a:pPr algn="just"/>
            <a:r>
              <a:rPr lang="en-GB" sz="2200" dirty="0" smtClean="0">
                <a:latin typeface="Arial" pitchFamily="34" charset="0"/>
                <a:cs typeface="Arial" pitchFamily="34" charset="0"/>
              </a:rPr>
              <a:t>© RM </a:t>
            </a:r>
            <a:r>
              <a:rPr lang="en-GB" sz="2200" dirty="0" err="1" smtClean="0">
                <a:latin typeface="Arial" pitchFamily="34" charset="0"/>
                <a:cs typeface="Arial" pitchFamily="34" charset="0"/>
              </a:rPr>
              <a:t>Bigrigg</a:t>
            </a:r>
            <a:r>
              <a:rPr lang="en-GB" sz="2200" dirty="0" smtClean="0">
                <a:latin typeface="Arial" pitchFamily="34" charset="0"/>
                <a:cs typeface="Arial" pitchFamily="34" charset="0"/>
              </a:rPr>
              <a:t>, 2013.</a:t>
            </a: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2581100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2160000"/>
            <a:ext cx="6228224" cy="4142187"/>
          </a:xfrm>
          <a:prstGeom prst="rect">
            <a:avLst/>
          </a:prstGeom>
        </p:spPr>
      </p:pic>
      <p:sp>
        <p:nvSpPr>
          <p:cNvPr id="5" name="TextBox 4"/>
          <p:cNvSpPr txBox="1"/>
          <p:nvPr/>
        </p:nvSpPr>
        <p:spPr>
          <a:xfrm>
            <a:off x="6595571" y="2160000"/>
            <a:ext cx="2411760" cy="4154984"/>
          </a:xfrm>
          <a:prstGeom prst="rect">
            <a:avLst/>
          </a:prstGeom>
          <a:noFill/>
        </p:spPr>
        <p:txBody>
          <a:bodyPr wrap="square" rtlCol="0">
            <a:spAutoFit/>
          </a:bodyPr>
          <a:lstStyle/>
          <a:p>
            <a:pPr algn="just"/>
            <a:r>
              <a:rPr lang="en-GB" sz="2200" dirty="0" smtClean="0">
                <a:latin typeface="Arial" pitchFamily="34" charset="0"/>
                <a:cs typeface="Arial" pitchFamily="34" charset="0"/>
              </a:rPr>
              <a:t>Commemorative plaque at </a:t>
            </a:r>
            <a:r>
              <a:rPr lang="en-GB" sz="2200" dirty="0" err="1" smtClean="0">
                <a:latin typeface="Arial" pitchFamily="34" charset="0"/>
                <a:cs typeface="Arial" pitchFamily="34" charset="0"/>
              </a:rPr>
              <a:t>Detling</a:t>
            </a:r>
            <a:r>
              <a:rPr lang="en-GB" sz="2200" dirty="0" smtClean="0">
                <a:latin typeface="Arial" pitchFamily="34" charset="0"/>
                <a:cs typeface="Arial" pitchFamily="34" charset="0"/>
              </a:rPr>
              <a:t> airfield, Kent. It was unveiled in 2000 to mark the 60</a:t>
            </a:r>
            <a:r>
              <a:rPr lang="en-GB" sz="2200" baseline="30000" dirty="0" smtClean="0">
                <a:latin typeface="Arial" pitchFamily="34" charset="0"/>
                <a:cs typeface="Arial" pitchFamily="34" charset="0"/>
              </a:rPr>
              <a:t>th</a:t>
            </a:r>
            <a:r>
              <a:rPr lang="en-GB" sz="2200" dirty="0" smtClean="0">
                <a:latin typeface="Arial" pitchFamily="34" charset="0"/>
                <a:cs typeface="Arial" pitchFamily="34" charset="0"/>
              </a:rPr>
              <a:t> anniversary of the Battle of Britain.</a:t>
            </a:r>
          </a:p>
          <a:p>
            <a:pPr algn="just"/>
            <a:endParaRPr lang="en-GB" sz="2200" dirty="0"/>
          </a:p>
          <a:p>
            <a:pPr algn="just"/>
            <a:r>
              <a:rPr lang="en-GB" sz="2200" dirty="0"/>
              <a:t>© RM </a:t>
            </a:r>
            <a:r>
              <a:rPr lang="en-GB" sz="2200" dirty="0" err="1"/>
              <a:t>Bigrigg</a:t>
            </a:r>
            <a:r>
              <a:rPr lang="en-GB" sz="2200" dirty="0"/>
              <a:t>, 2013.</a:t>
            </a:r>
          </a:p>
          <a:p>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294758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2160000"/>
            <a:ext cx="3328014" cy="4437352"/>
          </a:xfrm>
          <a:prstGeom prst="rect">
            <a:avLst/>
          </a:prstGeom>
        </p:spPr>
      </p:pic>
      <p:sp>
        <p:nvSpPr>
          <p:cNvPr id="4" name="TextBox 3"/>
          <p:cNvSpPr txBox="1"/>
          <p:nvPr/>
        </p:nvSpPr>
        <p:spPr>
          <a:xfrm>
            <a:off x="3851920" y="2160000"/>
            <a:ext cx="4608512" cy="3477875"/>
          </a:xfrm>
          <a:prstGeom prst="rect">
            <a:avLst/>
          </a:prstGeom>
          <a:noFill/>
        </p:spPr>
        <p:txBody>
          <a:bodyPr wrap="square" rtlCol="0">
            <a:spAutoFit/>
          </a:bodyPr>
          <a:lstStyle/>
          <a:p>
            <a:pPr algn="just"/>
            <a:r>
              <a:rPr lang="en-GB" sz="2200" dirty="0" smtClean="0">
                <a:latin typeface="Arial" pitchFamily="34" charset="0"/>
                <a:cs typeface="Arial" pitchFamily="34" charset="0"/>
              </a:rPr>
              <a:t>This memorial is a stone monument set in a small garden area. </a:t>
            </a:r>
            <a:r>
              <a:rPr lang="en-GB" sz="2200" dirty="0" smtClean="0"/>
              <a:t>The plaque on the front face bears the RAF crest, a local coat of arms and the words of Winston Churchill praising ‘The Few,’ the airmen who fought the Battle of Britain. </a:t>
            </a:r>
          </a:p>
          <a:p>
            <a:pPr algn="just"/>
            <a:endParaRPr lang="en-GB" sz="2200" dirty="0">
              <a:latin typeface="Arial" pitchFamily="34" charset="0"/>
              <a:cs typeface="Arial" pitchFamily="34" charset="0"/>
            </a:endParaRPr>
          </a:p>
          <a:p>
            <a:pPr algn="just"/>
            <a:r>
              <a:rPr lang="en-GB" sz="2200" dirty="0" smtClean="0"/>
              <a:t>© Philip Platt, 2014</a:t>
            </a: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999333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MT_logo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179388"/>
            <a:ext cx="16652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360363" y="179388"/>
            <a:ext cx="540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solidFill>
                  <a:srgbClr val="336600"/>
                </a:solidFill>
              </a:rPr>
              <a:t>Battle </a:t>
            </a:r>
            <a:r>
              <a:rPr lang="en-GB" altLang="en-US" sz="4400" smtClean="0">
                <a:solidFill>
                  <a:srgbClr val="336600"/>
                </a:solidFill>
              </a:rPr>
              <a:t>of Britain memorials</a:t>
            </a:r>
            <a:endParaRPr lang="en-GB" altLang="en-US" sz="4400" dirty="0">
              <a:solidFill>
                <a:srgbClr val="3366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2160000"/>
            <a:ext cx="6876288" cy="4559808"/>
          </a:xfrm>
          <a:prstGeom prst="rect">
            <a:avLst/>
          </a:prstGeom>
        </p:spPr>
      </p:pic>
    </p:spTree>
    <p:extLst>
      <p:ext uri="{BB962C8B-B14F-4D97-AF65-F5344CB8AC3E}">
        <p14:creationId xmlns:p14="http://schemas.microsoft.com/office/powerpoint/2010/main" val="420724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Dunkirk memorials</Template>
  <TotalTime>45</TotalTime>
  <Words>467</Words>
  <Application>Microsoft Office PowerPoint</Application>
  <PresentationFormat>On-screen Show (4:3)</PresentationFormat>
  <Paragraphs>37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Cavender</dc:creator>
  <cp:lastModifiedBy>Ruth Cavender</cp:lastModifiedBy>
  <cp:revision>8</cp:revision>
  <dcterms:created xsi:type="dcterms:W3CDTF">2016-11-02T18:09:33Z</dcterms:created>
  <dcterms:modified xsi:type="dcterms:W3CDTF">2016-11-07T11:31:58Z</dcterms:modified>
</cp:coreProperties>
</file>