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7" r:id="rId2"/>
    <p:sldId id="266" r:id="rId3"/>
    <p:sldId id="271" r:id="rId4"/>
    <p:sldId id="273" r:id="rId5"/>
    <p:sldId id="277" r:id="rId6"/>
    <p:sldId id="276" r:id="rId7"/>
    <p:sldId id="275" r:id="rId8"/>
    <p:sldId id="274" r:id="rId9"/>
    <p:sldId id="272" r:id="rId10"/>
    <p:sldId id="268" r:id="rId11"/>
    <p:sldId id="270" r:id="rId12"/>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46" d="100"/>
          <a:sy n="46" d="100"/>
        </p:scale>
        <p:origin x="49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5DD309ED-7E10-42EE-8726-A89CDDC82F80}" type="datetimeFigureOut">
              <a:rPr lang="en-US"/>
              <a:pPr>
                <a:defRPr/>
              </a:pPr>
              <a:t>11/3/2016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8CA876F7-23FC-472D-994D-09C705DC5660}" type="slidenum">
              <a:rPr lang="en-GB" altLang="en-US"/>
              <a:pPr/>
              <a:t>‹#›</a:t>
            </a:fld>
            <a:endParaRPr lang="en-GB" altLang="en-US"/>
          </a:p>
        </p:txBody>
      </p:sp>
    </p:spTree>
    <p:extLst>
      <p:ext uri="{BB962C8B-B14F-4D97-AF65-F5344CB8AC3E}">
        <p14:creationId xmlns:p14="http://schemas.microsoft.com/office/powerpoint/2010/main" val="14215900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BE9EBFE-7E59-43E3-834B-3D66F8856574}" type="datetimeFigureOut">
              <a:rPr lang="en-US"/>
              <a:pPr>
                <a:defRPr/>
              </a:pPr>
              <a:t>11/3/2016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559EE24-E141-441B-8CF1-A934E06F11F8}" type="slidenum">
              <a:rPr lang="en-GB" altLang="en-US"/>
              <a:pPr/>
              <a:t>‹#›</a:t>
            </a:fld>
            <a:endParaRPr lang="en-GB" altLang="en-US"/>
          </a:p>
        </p:txBody>
      </p:sp>
    </p:spTree>
    <p:extLst>
      <p:ext uri="{BB962C8B-B14F-4D97-AF65-F5344CB8AC3E}">
        <p14:creationId xmlns:p14="http://schemas.microsoft.com/office/powerpoint/2010/main" val="4292956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3BB9707-BB49-4C12-9564-7F70C118527F}" type="datetimeFigureOut">
              <a:rPr lang="en-US"/>
              <a:pPr>
                <a:defRPr/>
              </a:pPr>
              <a:t>11/3/2016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CCBAE47-50A4-4DB3-B828-F30D9EFA6931}" type="slidenum">
              <a:rPr lang="en-GB" altLang="en-US"/>
              <a:pPr/>
              <a:t>‹#›</a:t>
            </a:fld>
            <a:endParaRPr lang="en-GB" altLang="en-US"/>
          </a:p>
        </p:txBody>
      </p:sp>
    </p:spTree>
    <p:extLst>
      <p:ext uri="{BB962C8B-B14F-4D97-AF65-F5344CB8AC3E}">
        <p14:creationId xmlns:p14="http://schemas.microsoft.com/office/powerpoint/2010/main" val="3539381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C02122A-2968-499C-9092-B15D1E121259}" type="datetimeFigureOut">
              <a:rPr lang="en-US"/>
              <a:pPr>
                <a:defRPr/>
              </a:pPr>
              <a:t>11/3/2016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3865116-63AF-4D1B-B9B5-5AAB163FE7A1}" type="slidenum">
              <a:rPr lang="en-GB" altLang="en-US"/>
              <a:pPr/>
              <a:t>‹#›</a:t>
            </a:fld>
            <a:endParaRPr lang="en-GB" altLang="en-US"/>
          </a:p>
        </p:txBody>
      </p:sp>
    </p:spTree>
    <p:extLst>
      <p:ext uri="{BB962C8B-B14F-4D97-AF65-F5344CB8AC3E}">
        <p14:creationId xmlns:p14="http://schemas.microsoft.com/office/powerpoint/2010/main" val="322909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7ADAE5F-C10A-4FCC-B549-5F35183EAE7C}" type="datetimeFigureOut">
              <a:rPr lang="en-US"/>
              <a:pPr>
                <a:defRPr/>
              </a:pPr>
              <a:t>11/3/2016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BAB35C7-7325-4489-92D1-C739964EA0F0}" type="slidenum">
              <a:rPr lang="en-GB" altLang="en-US"/>
              <a:pPr/>
              <a:t>‹#›</a:t>
            </a:fld>
            <a:endParaRPr lang="en-GB" altLang="en-US"/>
          </a:p>
        </p:txBody>
      </p:sp>
    </p:spTree>
    <p:extLst>
      <p:ext uri="{BB962C8B-B14F-4D97-AF65-F5344CB8AC3E}">
        <p14:creationId xmlns:p14="http://schemas.microsoft.com/office/powerpoint/2010/main" val="2398196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5E1F4BE-1E23-495B-9454-7F46B0669274}" type="datetimeFigureOut">
              <a:rPr lang="en-US"/>
              <a:pPr>
                <a:defRPr/>
              </a:pPr>
              <a:t>11/3/2016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2495017-7354-4095-A005-3177B6970AB4}" type="slidenum">
              <a:rPr lang="en-GB" altLang="en-US"/>
              <a:pPr/>
              <a:t>‹#›</a:t>
            </a:fld>
            <a:endParaRPr lang="en-GB" altLang="en-US"/>
          </a:p>
        </p:txBody>
      </p:sp>
    </p:spTree>
    <p:extLst>
      <p:ext uri="{BB962C8B-B14F-4D97-AF65-F5344CB8AC3E}">
        <p14:creationId xmlns:p14="http://schemas.microsoft.com/office/powerpoint/2010/main" val="2314675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A40E5F3-A3E3-4636-931D-5DA11D137DB4}" type="datetimeFigureOut">
              <a:rPr lang="en-US"/>
              <a:pPr>
                <a:defRPr/>
              </a:pPr>
              <a:t>11/3/2016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30DFDCD-4FE4-4B92-B038-7DE4D8C90CD0}" type="slidenum">
              <a:rPr lang="en-GB" altLang="en-US"/>
              <a:pPr/>
              <a:t>‹#›</a:t>
            </a:fld>
            <a:endParaRPr lang="en-GB" altLang="en-US"/>
          </a:p>
        </p:txBody>
      </p:sp>
    </p:spTree>
    <p:extLst>
      <p:ext uri="{BB962C8B-B14F-4D97-AF65-F5344CB8AC3E}">
        <p14:creationId xmlns:p14="http://schemas.microsoft.com/office/powerpoint/2010/main" val="1988556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5E4C3A1-5447-4A99-BE9F-507689CE405E}" type="datetimeFigureOut">
              <a:rPr lang="en-US"/>
              <a:pPr>
                <a:defRPr/>
              </a:pPr>
              <a:t>11/3/2016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59DE02EC-6BA7-40D9-92DD-177864122141}" type="slidenum">
              <a:rPr lang="en-GB" altLang="en-US"/>
              <a:pPr/>
              <a:t>‹#›</a:t>
            </a:fld>
            <a:endParaRPr lang="en-GB" altLang="en-US"/>
          </a:p>
        </p:txBody>
      </p:sp>
    </p:spTree>
    <p:extLst>
      <p:ext uri="{BB962C8B-B14F-4D97-AF65-F5344CB8AC3E}">
        <p14:creationId xmlns:p14="http://schemas.microsoft.com/office/powerpoint/2010/main" val="151501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99E232F8-000C-4EC1-965A-BAAB0A66EEE6}" type="datetimeFigureOut">
              <a:rPr lang="en-US"/>
              <a:pPr>
                <a:defRPr/>
              </a:pPr>
              <a:t>11/3/2016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2358271-4554-4DB2-9D5D-B95A2D7C89B2}" type="slidenum">
              <a:rPr lang="en-GB" altLang="en-US"/>
              <a:pPr/>
              <a:t>‹#›</a:t>
            </a:fld>
            <a:endParaRPr lang="en-GB" altLang="en-US"/>
          </a:p>
        </p:txBody>
      </p:sp>
    </p:spTree>
    <p:extLst>
      <p:ext uri="{BB962C8B-B14F-4D97-AF65-F5344CB8AC3E}">
        <p14:creationId xmlns:p14="http://schemas.microsoft.com/office/powerpoint/2010/main" val="2711625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C1A0D72-7B1C-4AB9-B505-63739814987E}" type="datetimeFigureOut">
              <a:rPr lang="en-US"/>
              <a:pPr>
                <a:defRPr/>
              </a:pPr>
              <a:t>11/3/2016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70BAE27A-413B-4FBF-94C7-1EA85ED47AAC}" type="slidenum">
              <a:rPr lang="en-GB" altLang="en-US"/>
              <a:pPr/>
              <a:t>‹#›</a:t>
            </a:fld>
            <a:endParaRPr lang="en-GB" altLang="en-US"/>
          </a:p>
        </p:txBody>
      </p:sp>
    </p:spTree>
    <p:extLst>
      <p:ext uri="{BB962C8B-B14F-4D97-AF65-F5344CB8AC3E}">
        <p14:creationId xmlns:p14="http://schemas.microsoft.com/office/powerpoint/2010/main" val="2263629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D694281-D06A-4389-AE91-76FA28E3B2A1}" type="datetimeFigureOut">
              <a:rPr lang="en-US"/>
              <a:pPr>
                <a:defRPr/>
              </a:pPr>
              <a:t>11/3/2016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A06FEC18-2AF0-4CE5-94C8-4B430E8E1CB6}" type="slidenum">
              <a:rPr lang="en-GB" altLang="en-US"/>
              <a:pPr/>
              <a:t>‹#›</a:t>
            </a:fld>
            <a:endParaRPr lang="en-GB" altLang="en-US"/>
          </a:p>
        </p:txBody>
      </p:sp>
    </p:spTree>
    <p:extLst>
      <p:ext uri="{BB962C8B-B14F-4D97-AF65-F5344CB8AC3E}">
        <p14:creationId xmlns:p14="http://schemas.microsoft.com/office/powerpoint/2010/main" val="3192903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7E6204E-C224-468F-8438-39C684F3D93E}" type="datetimeFigureOut">
              <a:rPr lang="en-US"/>
              <a:pPr>
                <a:defRPr/>
              </a:pPr>
              <a:t>11/3/2016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EDD85B42-EF25-4F65-84FD-99820D67ABC2}" type="slidenum">
              <a:rPr lang="en-GB" altLang="en-US"/>
              <a:pPr/>
              <a:t>‹#›</a:t>
            </a:fld>
            <a:endParaRPr lang="en-GB" altLang="en-US"/>
          </a:p>
        </p:txBody>
      </p:sp>
    </p:spTree>
    <p:extLst>
      <p:ext uri="{BB962C8B-B14F-4D97-AF65-F5344CB8AC3E}">
        <p14:creationId xmlns:p14="http://schemas.microsoft.com/office/powerpoint/2010/main" val="580696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D21FF107-7507-498E-AD86-2263A4BC1D59}" type="datetimeFigureOut">
              <a:rPr lang="en-US"/>
              <a:pPr>
                <a:defRPr/>
              </a:pPr>
              <a:t>11/3/2016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7C15FDBA-E9A9-4D7B-83CA-0A055C93FFD2}"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WMT_logo_gre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0063" y="179388"/>
            <a:ext cx="3327400"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extBox 6"/>
          <p:cNvSpPr txBox="1">
            <a:spLocks noChangeArrowheads="1"/>
          </p:cNvSpPr>
          <p:nvPr/>
        </p:nvSpPr>
        <p:spPr bwMode="auto">
          <a:xfrm>
            <a:off x="360363" y="2160588"/>
            <a:ext cx="8280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4400" b="1">
                <a:solidFill>
                  <a:srgbClr val="336600"/>
                </a:solidFill>
              </a:rPr>
              <a:t>War Memorials Trust</a:t>
            </a:r>
          </a:p>
        </p:txBody>
      </p:sp>
      <p:sp>
        <p:nvSpPr>
          <p:cNvPr id="3076" name="TextBox 7"/>
          <p:cNvSpPr txBox="1">
            <a:spLocks noChangeArrowheads="1"/>
          </p:cNvSpPr>
          <p:nvPr/>
        </p:nvSpPr>
        <p:spPr bwMode="auto">
          <a:xfrm>
            <a:off x="360363" y="4319588"/>
            <a:ext cx="82804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3600" b="1" dirty="0" smtClean="0"/>
              <a:t>UK memorials to the Blitz</a:t>
            </a:r>
            <a:endParaRPr lang="en-GB" altLang="en-US" sz="4400" dirty="0">
              <a:solidFill>
                <a:srgbClr val="3366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WMT_logo_gre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9313" y="179388"/>
            <a:ext cx="1665287" cy="900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extBox 5"/>
          <p:cNvSpPr txBox="1">
            <a:spLocks noChangeArrowheads="1"/>
          </p:cNvSpPr>
          <p:nvPr/>
        </p:nvSpPr>
        <p:spPr bwMode="auto">
          <a:xfrm>
            <a:off x="360363" y="179388"/>
            <a:ext cx="5400675"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4400" smtClean="0">
                <a:solidFill>
                  <a:srgbClr val="336600"/>
                </a:solidFill>
              </a:rPr>
              <a:t>Blitz memorials</a:t>
            </a:r>
            <a:endParaRPr lang="en-GB" altLang="en-US" sz="4400" dirty="0">
              <a:solidFill>
                <a:srgbClr val="336600"/>
              </a:solidFill>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0000" y="1440000"/>
            <a:ext cx="6956394" cy="3933216"/>
          </a:xfrm>
          <a:prstGeom prst="rect">
            <a:avLst/>
          </a:prstGeom>
        </p:spPr>
      </p:pic>
      <p:sp>
        <p:nvSpPr>
          <p:cNvPr id="3" name="TextBox 2"/>
          <p:cNvSpPr txBox="1"/>
          <p:nvPr/>
        </p:nvSpPr>
        <p:spPr>
          <a:xfrm>
            <a:off x="360000" y="5517232"/>
            <a:ext cx="7379989" cy="1107996"/>
          </a:xfrm>
          <a:prstGeom prst="rect">
            <a:avLst/>
          </a:prstGeom>
          <a:noFill/>
        </p:spPr>
        <p:txBody>
          <a:bodyPr wrap="square" rtlCol="0">
            <a:spAutoFit/>
          </a:bodyPr>
          <a:lstStyle/>
          <a:p>
            <a:r>
              <a:rPr lang="en-GB" sz="2200" dirty="0" smtClean="0">
                <a:latin typeface="Arial" pitchFamily="34" charset="0"/>
                <a:cs typeface="Arial" pitchFamily="34" charset="0"/>
              </a:rPr>
              <a:t>Memorial plaque in Wallasey Town Hall, Liverpool © John Robinson, 2012. This simple memorial commemorates all civilians killed in World War II. </a:t>
            </a:r>
            <a:endParaRPr lang="en-GB" sz="2200" dirty="0" smtClean="0">
              <a:latin typeface="Arial" pitchFamily="34" charset="0"/>
              <a:cs typeface="Arial" pitchFamily="34" charset="0"/>
            </a:endParaRPr>
          </a:p>
        </p:txBody>
      </p:sp>
    </p:spTree>
    <p:extLst>
      <p:ext uri="{BB962C8B-B14F-4D97-AF65-F5344CB8AC3E}">
        <p14:creationId xmlns:p14="http://schemas.microsoft.com/office/powerpoint/2010/main" val="20796575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WMT_logo_gre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9313" y="179388"/>
            <a:ext cx="1665287" cy="900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extBox 5"/>
          <p:cNvSpPr txBox="1">
            <a:spLocks noChangeArrowheads="1"/>
          </p:cNvSpPr>
          <p:nvPr/>
        </p:nvSpPr>
        <p:spPr bwMode="auto">
          <a:xfrm>
            <a:off x="360363" y="179388"/>
            <a:ext cx="5400675"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4400" smtClean="0">
                <a:solidFill>
                  <a:srgbClr val="336600"/>
                </a:solidFill>
              </a:rPr>
              <a:t>Blitz memorials</a:t>
            </a:r>
            <a:endParaRPr lang="en-GB" altLang="en-US" sz="4400" dirty="0">
              <a:solidFill>
                <a:srgbClr val="336600"/>
              </a:solidFill>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0000" y="1440000"/>
            <a:ext cx="8504600" cy="3691840"/>
          </a:xfrm>
          <a:prstGeom prst="rect">
            <a:avLst/>
          </a:prstGeom>
        </p:spPr>
      </p:pic>
      <p:sp>
        <p:nvSpPr>
          <p:cNvPr id="6" name="TextBox 5"/>
          <p:cNvSpPr txBox="1"/>
          <p:nvPr/>
        </p:nvSpPr>
        <p:spPr>
          <a:xfrm>
            <a:off x="360000" y="5301208"/>
            <a:ext cx="8504600" cy="1107996"/>
          </a:xfrm>
          <a:prstGeom prst="rect">
            <a:avLst/>
          </a:prstGeom>
          <a:noFill/>
        </p:spPr>
        <p:txBody>
          <a:bodyPr wrap="square" rtlCol="0">
            <a:spAutoFit/>
          </a:bodyPr>
          <a:lstStyle/>
          <a:p>
            <a:pPr algn="just"/>
            <a:r>
              <a:rPr lang="en-GB" sz="2200" dirty="0" smtClean="0">
                <a:latin typeface="Arial" pitchFamily="34" charset="0"/>
                <a:cs typeface="Arial" pitchFamily="34" charset="0"/>
              </a:rPr>
              <a:t>Civilian memorial in </a:t>
            </a:r>
            <a:r>
              <a:rPr lang="en-GB" sz="2200" dirty="0" err="1" smtClean="0">
                <a:latin typeface="Arial" pitchFamily="34" charset="0"/>
                <a:cs typeface="Arial" pitchFamily="34" charset="0"/>
              </a:rPr>
              <a:t>Efford</a:t>
            </a:r>
            <a:r>
              <a:rPr lang="en-GB" sz="2200" dirty="0" smtClean="0">
                <a:latin typeface="Arial" pitchFamily="34" charset="0"/>
                <a:cs typeface="Arial" pitchFamily="34" charset="0"/>
              </a:rPr>
              <a:t> Cemetery, Plymouth. Names of those commemorated are listed on six plaques on the top part of the monument. © Plymouth City Council, 2011.</a:t>
            </a:r>
            <a:endParaRPr lang="en-GB" sz="2200" dirty="0" smtClean="0">
              <a:latin typeface="Arial" pitchFamily="34" charset="0"/>
              <a:cs typeface="Arial" pitchFamily="34" charset="0"/>
            </a:endParaRPr>
          </a:p>
        </p:txBody>
      </p:sp>
    </p:spTree>
    <p:extLst>
      <p:ext uri="{BB962C8B-B14F-4D97-AF65-F5344CB8AC3E}">
        <p14:creationId xmlns:p14="http://schemas.microsoft.com/office/powerpoint/2010/main" val="13918806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WMT_logo_gre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9313" y="179388"/>
            <a:ext cx="1665287" cy="900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extBox 5"/>
          <p:cNvSpPr txBox="1">
            <a:spLocks noChangeArrowheads="1"/>
          </p:cNvSpPr>
          <p:nvPr/>
        </p:nvSpPr>
        <p:spPr bwMode="auto">
          <a:xfrm>
            <a:off x="360363" y="179388"/>
            <a:ext cx="5400675"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4400" smtClean="0">
                <a:solidFill>
                  <a:srgbClr val="336600"/>
                </a:solidFill>
              </a:rPr>
              <a:t>Blitz memorials</a:t>
            </a:r>
            <a:endParaRPr lang="en-GB" altLang="en-US" sz="4400" dirty="0">
              <a:solidFill>
                <a:srgbClr val="336600"/>
              </a:solidFill>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0000" y="1440000"/>
            <a:ext cx="6151466" cy="4509280"/>
          </a:xfrm>
          <a:prstGeom prst="rect">
            <a:avLst/>
          </a:prstGeom>
        </p:spPr>
      </p:pic>
      <p:sp>
        <p:nvSpPr>
          <p:cNvPr id="3" name="TextBox 2"/>
          <p:cNvSpPr txBox="1"/>
          <p:nvPr/>
        </p:nvSpPr>
        <p:spPr>
          <a:xfrm>
            <a:off x="6511466" y="1440000"/>
            <a:ext cx="2525030" cy="4493538"/>
          </a:xfrm>
          <a:prstGeom prst="rect">
            <a:avLst/>
          </a:prstGeom>
          <a:noFill/>
        </p:spPr>
        <p:txBody>
          <a:bodyPr wrap="square" rtlCol="0">
            <a:spAutoFit/>
          </a:bodyPr>
          <a:lstStyle/>
          <a:p>
            <a:pPr algn="just"/>
            <a:r>
              <a:rPr lang="en-GB" sz="2200" dirty="0" err="1" smtClean="0"/>
              <a:t>Anfield</a:t>
            </a:r>
            <a:r>
              <a:rPr lang="en-GB" sz="2200" dirty="0" smtClean="0"/>
              <a:t> Cemetery civilian memorial, Liverpool © David Hearn, 2016.</a:t>
            </a:r>
          </a:p>
          <a:p>
            <a:pPr algn="just"/>
            <a:endParaRPr lang="en-GB" sz="2200" dirty="0"/>
          </a:p>
          <a:p>
            <a:pPr algn="just"/>
            <a:r>
              <a:rPr lang="en-GB" sz="2200" dirty="0" smtClean="0"/>
              <a:t>The plaque on the stone wall explains that all victims of the Blitz are remembered, many of whom are buried in the cemetery.</a:t>
            </a:r>
            <a:endParaRPr lang="en-GB" sz="22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WMT_logo_gre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9313" y="179388"/>
            <a:ext cx="1665287" cy="900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extBox 5"/>
          <p:cNvSpPr txBox="1">
            <a:spLocks noChangeArrowheads="1"/>
          </p:cNvSpPr>
          <p:nvPr/>
        </p:nvSpPr>
        <p:spPr bwMode="auto">
          <a:xfrm>
            <a:off x="360363" y="179388"/>
            <a:ext cx="5400675"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4400" smtClean="0">
                <a:solidFill>
                  <a:srgbClr val="336600"/>
                </a:solidFill>
              </a:rPr>
              <a:t>Blitz memorials</a:t>
            </a:r>
            <a:endParaRPr lang="en-GB" altLang="en-US" sz="4400" dirty="0">
              <a:solidFill>
                <a:srgbClr val="336600"/>
              </a:solidFill>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0000" y="1440000"/>
            <a:ext cx="4167412" cy="5085344"/>
          </a:xfrm>
          <a:prstGeom prst="rect">
            <a:avLst/>
          </a:prstGeom>
        </p:spPr>
      </p:pic>
      <p:sp>
        <p:nvSpPr>
          <p:cNvPr id="6" name="TextBox 5"/>
          <p:cNvSpPr txBox="1"/>
          <p:nvPr/>
        </p:nvSpPr>
        <p:spPr>
          <a:xfrm>
            <a:off x="4674282" y="1440000"/>
            <a:ext cx="4190317" cy="4832092"/>
          </a:xfrm>
          <a:prstGeom prst="rect">
            <a:avLst/>
          </a:prstGeom>
          <a:noFill/>
        </p:spPr>
        <p:txBody>
          <a:bodyPr wrap="square" rtlCol="0">
            <a:spAutoFit/>
          </a:bodyPr>
          <a:lstStyle/>
          <a:p>
            <a:pPr algn="just"/>
            <a:r>
              <a:rPr lang="en-GB" sz="2200" dirty="0" smtClean="0"/>
              <a:t>Memorial plaque at Balham Underground station</a:t>
            </a:r>
            <a:r>
              <a:rPr lang="en-GB" sz="2200" dirty="0" smtClean="0"/>
              <a:t> © </a:t>
            </a:r>
            <a:r>
              <a:rPr lang="en-GB" sz="2200" dirty="0" err="1" smtClean="0"/>
              <a:t>Wandsworth</a:t>
            </a:r>
            <a:r>
              <a:rPr lang="en-GB" sz="2200" dirty="0" smtClean="0"/>
              <a:t> Borough Council, 2015.</a:t>
            </a:r>
          </a:p>
          <a:p>
            <a:pPr algn="just"/>
            <a:endParaRPr lang="en-GB" sz="2200" dirty="0"/>
          </a:p>
          <a:p>
            <a:pPr algn="just"/>
            <a:r>
              <a:rPr lang="en-GB" sz="2200" dirty="0" smtClean="0"/>
              <a:t>The plaque remembers the people who died when an air raid caused damage to the station where people were sheltering </a:t>
            </a:r>
            <a:r>
              <a:rPr lang="en-GB" sz="2200" dirty="0" smtClean="0"/>
              <a:t>on 14</a:t>
            </a:r>
            <a:r>
              <a:rPr lang="en-GB" sz="2200" baseline="30000" dirty="0" smtClean="0"/>
              <a:t>th</a:t>
            </a:r>
            <a:r>
              <a:rPr lang="en-GB" sz="2200" dirty="0" smtClean="0"/>
              <a:t> June 1940.</a:t>
            </a:r>
          </a:p>
          <a:p>
            <a:pPr algn="just"/>
            <a:endParaRPr lang="en-GB" sz="2200" dirty="0"/>
          </a:p>
          <a:p>
            <a:pPr algn="just"/>
            <a:r>
              <a:rPr lang="en-GB" sz="2200" dirty="0" smtClean="0"/>
              <a:t>Why were underground stations used as shelters? Which others were used?</a:t>
            </a:r>
            <a:endParaRPr lang="en-GB" sz="2200" dirty="0" smtClean="0"/>
          </a:p>
        </p:txBody>
      </p:sp>
    </p:spTree>
    <p:extLst>
      <p:ext uri="{BB962C8B-B14F-4D97-AF65-F5344CB8AC3E}">
        <p14:creationId xmlns:p14="http://schemas.microsoft.com/office/powerpoint/2010/main" val="7541248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WMT_logo_gre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9313" y="179388"/>
            <a:ext cx="1665287" cy="900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extBox 5"/>
          <p:cNvSpPr txBox="1">
            <a:spLocks noChangeArrowheads="1"/>
          </p:cNvSpPr>
          <p:nvPr/>
        </p:nvSpPr>
        <p:spPr bwMode="auto">
          <a:xfrm>
            <a:off x="360363" y="179388"/>
            <a:ext cx="5400675"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4400" smtClean="0">
                <a:solidFill>
                  <a:srgbClr val="336600"/>
                </a:solidFill>
              </a:rPr>
              <a:t>Blitz memorials</a:t>
            </a:r>
            <a:endParaRPr lang="en-GB" altLang="en-US" sz="4400" dirty="0">
              <a:solidFill>
                <a:srgbClr val="336600"/>
              </a:solidFill>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0000" y="1440000"/>
            <a:ext cx="3676446" cy="5013336"/>
          </a:xfrm>
          <a:prstGeom prst="rect">
            <a:avLst/>
          </a:prstGeom>
        </p:spPr>
      </p:pic>
      <p:sp>
        <p:nvSpPr>
          <p:cNvPr id="3" name="TextBox 2"/>
          <p:cNvSpPr txBox="1"/>
          <p:nvPr/>
        </p:nvSpPr>
        <p:spPr>
          <a:xfrm>
            <a:off x="4103266" y="1440000"/>
            <a:ext cx="4508624" cy="3139321"/>
          </a:xfrm>
          <a:prstGeom prst="rect">
            <a:avLst/>
          </a:prstGeom>
          <a:noFill/>
        </p:spPr>
        <p:txBody>
          <a:bodyPr wrap="square" rtlCol="0">
            <a:spAutoFit/>
          </a:bodyPr>
          <a:lstStyle/>
          <a:p>
            <a:pPr algn="just"/>
            <a:r>
              <a:rPr lang="en-GB" sz="2200" dirty="0" smtClean="0">
                <a:latin typeface="Arial" pitchFamily="34" charset="0"/>
                <a:cs typeface="Arial" pitchFamily="34" charset="0"/>
              </a:rPr>
              <a:t>Another memorial to civilians who died during a disaster affecting air raid shelters. This memorial is on the site on a collapsed shelter in Kennington Park, London, where 104 people died after a bomb fell on it in 1940.</a:t>
            </a:r>
          </a:p>
          <a:p>
            <a:pPr algn="just"/>
            <a:endParaRPr lang="en-GB" sz="2200" dirty="0"/>
          </a:p>
          <a:p>
            <a:pPr algn="just"/>
            <a:r>
              <a:rPr lang="en-GB" sz="2200" dirty="0" smtClean="0">
                <a:latin typeface="Arial" pitchFamily="34" charset="0"/>
                <a:cs typeface="Arial" pitchFamily="34" charset="0"/>
              </a:rPr>
              <a:t>© Martin </a:t>
            </a:r>
            <a:r>
              <a:rPr lang="en-GB" sz="2200" dirty="0" err="1" smtClean="0">
                <a:latin typeface="Arial" pitchFamily="34" charset="0"/>
                <a:cs typeface="Arial" pitchFamily="34" charset="0"/>
              </a:rPr>
              <a:t>Shorthouse</a:t>
            </a:r>
            <a:r>
              <a:rPr lang="en-GB" sz="2200" dirty="0" smtClean="0">
                <a:latin typeface="Arial" pitchFamily="34" charset="0"/>
                <a:cs typeface="Arial" pitchFamily="34" charset="0"/>
              </a:rPr>
              <a:t>, 2015</a:t>
            </a:r>
            <a:endParaRPr lang="en-GB" sz="2200" dirty="0" smtClean="0">
              <a:latin typeface="Arial" pitchFamily="34" charset="0"/>
              <a:cs typeface="Arial" pitchFamily="34" charset="0"/>
            </a:endParaRPr>
          </a:p>
        </p:txBody>
      </p:sp>
    </p:spTree>
    <p:extLst>
      <p:ext uri="{BB962C8B-B14F-4D97-AF65-F5344CB8AC3E}">
        <p14:creationId xmlns:p14="http://schemas.microsoft.com/office/powerpoint/2010/main" val="14395483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WMT_logo_gre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9313" y="179388"/>
            <a:ext cx="1665287" cy="900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extBox 5"/>
          <p:cNvSpPr txBox="1">
            <a:spLocks noChangeArrowheads="1"/>
          </p:cNvSpPr>
          <p:nvPr/>
        </p:nvSpPr>
        <p:spPr bwMode="auto">
          <a:xfrm>
            <a:off x="360363" y="179388"/>
            <a:ext cx="5400675"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4400" smtClean="0">
                <a:solidFill>
                  <a:srgbClr val="336600"/>
                </a:solidFill>
              </a:rPr>
              <a:t>Blitz memorials</a:t>
            </a:r>
            <a:endParaRPr lang="en-GB" altLang="en-US" sz="4400" dirty="0">
              <a:solidFill>
                <a:srgbClr val="336600"/>
              </a:solidFill>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0000" y="1440001"/>
            <a:ext cx="3753903" cy="3679715"/>
          </a:xfrm>
          <a:prstGeom prst="rect">
            <a:avLst/>
          </a:prstGeom>
        </p:spPr>
      </p:pic>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31828" y="1440000"/>
            <a:ext cx="4332772" cy="3679716"/>
          </a:xfrm>
          <a:prstGeom prst="rect">
            <a:avLst/>
          </a:prstGeom>
        </p:spPr>
      </p:pic>
      <p:sp>
        <p:nvSpPr>
          <p:cNvPr id="4" name="TextBox 3"/>
          <p:cNvSpPr txBox="1"/>
          <p:nvPr/>
        </p:nvSpPr>
        <p:spPr>
          <a:xfrm>
            <a:off x="353785" y="5301208"/>
            <a:ext cx="8504600" cy="1200329"/>
          </a:xfrm>
          <a:prstGeom prst="rect">
            <a:avLst/>
          </a:prstGeom>
          <a:noFill/>
        </p:spPr>
        <p:txBody>
          <a:bodyPr wrap="square" rtlCol="0">
            <a:spAutoFit/>
          </a:bodyPr>
          <a:lstStyle/>
          <a:p>
            <a:pPr algn="just"/>
            <a:r>
              <a:rPr lang="en-GB" sz="2400" dirty="0" smtClean="0">
                <a:latin typeface="Arial" pitchFamily="34" charset="0"/>
                <a:cs typeface="Arial" pitchFamily="34" charset="0"/>
              </a:rPr>
              <a:t>Civilian memorial in Bootle Cemetery. The top depicts the chapel which used to be where the memorial now is © Paul Charlesworth, 2014</a:t>
            </a:r>
            <a:endParaRPr lang="en-GB" sz="2400" dirty="0" smtClean="0">
              <a:latin typeface="Arial" pitchFamily="34" charset="0"/>
              <a:cs typeface="Arial" pitchFamily="34" charset="0"/>
            </a:endParaRPr>
          </a:p>
        </p:txBody>
      </p:sp>
    </p:spTree>
    <p:extLst>
      <p:ext uri="{BB962C8B-B14F-4D97-AF65-F5344CB8AC3E}">
        <p14:creationId xmlns:p14="http://schemas.microsoft.com/office/powerpoint/2010/main" val="6408695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WMT_logo_gre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9313" y="179388"/>
            <a:ext cx="1665287" cy="900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extBox 5"/>
          <p:cNvSpPr txBox="1">
            <a:spLocks noChangeArrowheads="1"/>
          </p:cNvSpPr>
          <p:nvPr/>
        </p:nvSpPr>
        <p:spPr bwMode="auto">
          <a:xfrm>
            <a:off x="360363" y="179388"/>
            <a:ext cx="5400675"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4400" smtClean="0">
                <a:solidFill>
                  <a:srgbClr val="336600"/>
                </a:solidFill>
              </a:rPr>
              <a:t>Blitz memorials</a:t>
            </a:r>
            <a:endParaRPr lang="en-GB" altLang="en-US" sz="4400" dirty="0">
              <a:solidFill>
                <a:srgbClr val="336600"/>
              </a:solidFill>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0000" y="1440000"/>
            <a:ext cx="2699832" cy="5151720"/>
          </a:xfrm>
          <a:prstGeom prst="rect">
            <a:avLst/>
          </a:prstGeom>
        </p:spPr>
      </p:pic>
      <p:sp>
        <p:nvSpPr>
          <p:cNvPr id="3" name="TextBox 2"/>
          <p:cNvSpPr txBox="1"/>
          <p:nvPr/>
        </p:nvSpPr>
        <p:spPr>
          <a:xfrm>
            <a:off x="3204754" y="1440000"/>
            <a:ext cx="5112568" cy="3477875"/>
          </a:xfrm>
          <a:prstGeom prst="rect">
            <a:avLst/>
          </a:prstGeom>
          <a:noFill/>
        </p:spPr>
        <p:txBody>
          <a:bodyPr wrap="square" rtlCol="0">
            <a:spAutoFit/>
          </a:bodyPr>
          <a:lstStyle/>
          <a:p>
            <a:pPr algn="just"/>
            <a:r>
              <a:rPr lang="en-GB" sz="2200" dirty="0" smtClean="0"/>
              <a:t>Memorial plaque to Coventry’s firemen who died during the Blitz on the city. 56 names are listed along with one ‘unidentified’ entry. © Terry Reeves, 2015.</a:t>
            </a:r>
          </a:p>
          <a:p>
            <a:pPr algn="just"/>
            <a:endParaRPr lang="en-GB" sz="2200" dirty="0">
              <a:latin typeface="Arial" pitchFamily="34" charset="0"/>
              <a:cs typeface="Arial" pitchFamily="34" charset="0"/>
            </a:endParaRPr>
          </a:p>
          <a:p>
            <a:pPr algn="just"/>
            <a:r>
              <a:rPr lang="en-GB" sz="2200" dirty="0" smtClean="0"/>
              <a:t>This memorial could be used as a starting point for finding out what other jobs civilians had to do during the Blitz and the rest of the war. </a:t>
            </a:r>
            <a:endParaRPr lang="en-GB" sz="2200" dirty="0" smtClean="0">
              <a:latin typeface="Arial" pitchFamily="34" charset="0"/>
              <a:cs typeface="Arial" pitchFamily="34" charset="0"/>
            </a:endParaRPr>
          </a:p>
        </p:txBody>
      </p:sp>
    </p:spTree>
    <p:extLst>
      <p:ext uri="{BB962C8B-B14F-4D97-AF65-F5344CB8AC3E}">
        <p14:creationId xmlns:p14="http://schemas.microsoft.com/office/powerpoint/2010/main" val="13330946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WMT_logo_gre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9313" y="179388"/>
            <a:ext cx="1665287" cy="900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extBox 5"/>
          <p:cNvSpPr txBox="1">
            <a:spLocks noChangeArrowheads="1"/>
          </p:cNvSpPr>
          <p:nvPr/>
        </p:nvSpPr>
        <p:spPr bwMode="auto">
          <a:xfrm>
            <a:off x="360363" y="179388"/>
            <a:ext cx="5400675"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4400" smtClean="0">
                <a:solidFill>
                  <a:srgbClr val="336600"/>
                </a:solidFill>
              </a:rPr>
              <a:t>Blitz memorials</a:t>
            </a:r>
            <a:endParaRPr lang="en-GB" altLang="en-US" sz="4400" dirty="0">
              <a:solidFill>
                <a:srgbClr val="336600"/>
              </a:solidFill>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9999" y="1440000"/>
            <a:ext cx="4074137" cy="5085344"/>
          </a:xfrm>
          <a:prstGeom prst="rect">
            <a:avLst/>
          </a:prstGeom>
        </p:spPr>
      </p:pic>
      <p:sp>
        <p:nvSpPr>
          <p:cNvPr id="6" name="TextBox 5"/>
          <p:cNvSpPr txBox="1"/>
          <p:nvPr/>
        </p:nvSpPr>
        <p:spPr>
          <a:xfrm>
            <a:off x="4644008" y="1440001"/>
            <a:ext cx="4220592" cy="5170646"/>
          </a:xfrm>
          <a:prstGeom prst="rect">
            <a:avLst/>
          </a:prstGeom>
          <a:noFill/>
        </p:spPr>
        <p:txBody>
          <a:bodyPr wrap="square" rtlCol="0">
            <a:spAutoFit/>
          </a:bodyPr>
          <a:lstStyle/>
          <a:p>
            <a:pPr algn="just"/>
            <a:r>
              <a:rPr lang="en-GB" sz="2200" dirty="0" smtClean="0"/>
              <a:t>Stained glass memorial window in Coventry’s </a:t>
            </a:r>
            <a:r>
              <a:rPr lang="en-GB" sz="2200" dirty="0"/>
              <a:t>Catholic Church of the Precious Blood and All </a:t>
            </a:r>
            <a:r>
              <a:rPr lang="en-GB" sz="2200" dirty="0" smtClean="0"/>
              <a:t>Souls. </a:t>
            </a:r>
          </a:p>
          <a:p>
            <a:pPr algn="just"/>
            <a:endParaRPr lang="en-GB" sz="2200" dirty="0"/>
          </a:p>
          <a:p>
            <a:pPr algn="just"/>
            <a:r>
              <a:rPr lang="en-GB" sz="2200" dirty="0" smtClean="0"/>
              <a:t>It shows scenes of bomb damage and searchlights in the sky. </a:t>
            </a:r>
            <a:r>
              <a:rPr lang="en-GB" sz="2200" dirty="0"/>
              <a:t>The inscription running along the bottom of the window under this scene reads ‘This church was damaged in the blitz on Coventry, Nov. 1940, and restored in 1962</a:t>
            </a:r>
            <a:r>
              <a:rPr lang="en-GB" sz="2200" dirty="0" smtClean="0"/>
              <a:t>.‘ © Sarah James, 2015.</a:t>
            </a:r>
            <a:endParaRPr lang="en-GB" sz="2200" dirty="0" smtClean="0"/>
          </a:p>
          <a:p>
            <a:pPr algn="just"/>
            <a:endParaRPr lang="en-GB" sz="2200" dirty="0"/>
          </a:p>
        </p:txBody>
      </p:sp>
    </p:spTree>
    <p:extLst>
      <p:ext uri="{BB962C8B-B14F-4D97-AF65-F5344CB8AC3E}">
        <p14:creationId xmlns:p14="http://schemas.microsoft.com/office/powerpoint/2010/main" val="18339727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WMT_logo_gre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9313" y="179388"/>
            <a:ext cx="1665287" cy="900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extBox 5"/>
          <p:cNvSpPr txBox="1">
            <a:spLocks noChangeArrowheads="1"/>
          </p:cNvSpPr>
          <p:nvPr/>
        </p:nvSpPr>
        <p:spPr bwMode="auto">
          <a:xfrm>
            <a:off x="360363" y="179388"/>
            <a:ext cx="5400675"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4400" smtClean="0">
                <a:solidFill>
                  <a:srgbClr val="336600"/>
                </a:solidFill>
              </a:rPr>
              <a:t>Blitz memorials</a:t>
            </a:r>
            <a:endParaRPr lang="en-GB" altLang="en-US" sz="4400" dirty="0">
              <a:solidFill>
                <a:srgbClr val="336600"/>
              </a:solidFill>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0361" y="3501007"/>
            <a:ext cx="4355655" cy="3094807"/>
          </a:xfrm>
          <a:prstGeom prst="rect">
            <a:avLst/>
          </a:prstGeom>
        </p:spPr>
      </p:pic>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0362" y="1440000"/>
            <a:ext cx="3414147" cy="1916992"/>
          </a:xfrm>
          <a:prstGeom prst="rect">
            <a:avLst/>
          </a:prstGeom>
        </p:spPr>
      </p:pic>
      <p:sp>
        <p:nvSpPr>
          <p:cNvPr id="7" name="TextBox 6"/>
          <p:cNvSpPr txBox="1"/>
          <p:nvPr/>
        </p:nvSpPr>
        <p:spPr>
          <a:xfrm>
            <a:off x="4932040" y="1440000"/>
            <a:ext cx="3932560" cy="4832092"/>
          </a:xfrm>
          <a:prstGeom prst="rect">
            <a:avLst/>
          </a:prstGeom>
          <a:noFill/>
        </p:spPr>
        <p:txBody>
          <a:bodyPr wrap="square" rtlCol="0">
            <a:spAutoFit/>
          </a:bodyPr>
          <a:lstStyle/>
          <a:p>
            <a:pPr algn="just"/>
            <a:r>
              <a:rPr lang="en-GB" sz="2200" dirty="0" smtClean="0"/>
              <a:t>The top photo shows the main war memorial monument in Hamilton Square, Liverpool. Smaller plaques, one of which commemorates the Blitz, can be seen surrounding it. The letter was placed in a time capsule nearby and is an example of a very personal memorial to individual members of someone’s family. </a:t>
            </a:r>
          </a:p>
          <a:p>
            <a:pPr algn="just"/>
            <a:endParaRPr lang="en-GB" sz="2200" dirty="0"/>
          </a:p>
          <a:p>
            <a:pPr algn="just"/>
            <a:r>
              <a:rPr lang="en-GB" sz="2200" dirty="0" smtClean="0"/>
              <a:t>© Peter Jackson-Lee, 2009.</a:t>
            </a:r>
            <a:endParaRPr lang="en-GB" sz="2200" dirty="0"/>
          </a:p>
        </p:txBody>
      </p:sp>
    </p:spTree>
    <p:extLst>
      <p:ext uri="{BB962C8B-B14F-4D97-AF65-F5344CB8AC3E}">
        <p14:creationId xmlns:p14="http://schemas.microsoft.com/office/powerpoint/2010/main" val="36167825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WMT_logo_gre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9313" y="179388"/>
            <a:ext cx="1665287" cy="900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extBox 5"/>
          <p:cNvSpPr txBox="1">
            <a:spLocks noChangeArrowheads="1"/>
          </p:cNvSpPr>
          <p:nvPr/>
        </p:nvSpPr>
        <p:spPr bwMode="auto">
          <a:xfrm>
            <a:off x="360363" y="179388"/>
            <a:ext cx="5400675"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4400" smtClean="0">
                <a:solidFill>
                  <a:srgbClr val="336600"/>
                </a:solidFill>
              </a:rPr>
              <a:t>Blitz memorials</a:t>
            </a:r>
            <a:endParaRPr lang="en-GB" altLang="en-US" sz="4400" dirty="0">
              <a:solidFill>
                <a:srgbClr val="336600"/>
              </a:solidFill>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9999" y="1440000"/>
            <a:ext cx="5652161" cy="4156694"/>
          </a:xfrm>
          <a:prstGeom prst="rect">
            <a:avLst/>
          </a:prstGeom>
        </p:spPr>
      </p:pic>
      <p:sp>
        <p:nvSpPr>
          <p:cNvPr id="6" name="TextBox 5"/>
          <p:cNvSpPr txBox="1"/>
          <p:nvPr/>
        </p:nvSpPr>
        <p:spPr>
          <a:xfrm>
            <a:off x="6197854" y="1440000"/>
            <a:ext cx="2666746" cy="4154984"/>
          </a:xfrm>
          <a:prstGeom prst="rect">
            <a:avLst/>
          </a:prstGeom>
          <a:noFill/>
        </p:spPr>
        <p:txBody>
          <a:bodyPr wrap="square" rtlCol="0">
            <a:spAutoFit/>
          </a:bodyPr>
          <a:lstStyle/>
          <a:p>
            <a:pPr algn="just"/>
            <a:r>
              <a:rPr lang="en-GB" sz="2200" dirty="0" smtClean="0"/>
              <a:t>Memorial sculpture commemorating the Blitz in Liverpool and Bootle between 1940 and 1942. This is an interesting example of a more modern memorial design.</a:t>
            </a:r>
          </a:p>
          <a:p>
            <a:pPr algn="just"/>
            <a:endParaRPr lang="en-GB" sz="2200" dirty="0"/>
          </a:p>
          <a:p>
            <a:pPr algn="just"/>
            <a:r>
              <a:rPr lang="en-GB" sz="2200" dirty="0" smtClean="0"/>
              <a:t>© War Memorials Trust, 2013.</a:t>
            </a:r>
            <a:endParaRPr lang="en-GB" sz="2200" dirty="0"/>
          </a:p>
        </p:txBody>
      </p:sp>
    </p:spTree>
    <p:extLst>
      <p:ext uri="{BB962C8B-B14F-4D97-AF65-F5344CB8AC3E}">
        <p14:creationId xmlns:p14="http://schemas.microsoft.com/office/powerpoint/2010/main" val="5647758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400" dirty="0" smtClean="0">
            <a:latin typeface="Arial" pitchFamily="34" charset="0"/>
            <a:cs typeface="Arial"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2016 Dunkirk memorials</Template>
  <TotalTime>56</TotalTime>
  <Words>470</Words>
  <Application>Microsoft Office PowerPoint</Application>
  <PresentationFormat>On-screen Show (4:3)</PresentationFormat>
  <Paragraphs>38</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Ruth Cavender</dc:creator>
  <cp:lastModifiedBy>Ruth Cavender</cp:lastModifiedBy>
  <cp:revision>9</cp:revision>
  <dcterms:created xsi:type="dcterms:W3CDTF">2016-11-02T18:08:38Z</dcterms:created>
  <dcterms:modified xsi:type="dcterms:W3CDTF">2016-11-03T06:37:45Z</dcterms:modified>
</cp:coreProperties>
</file>