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2D039-0A20-4134-85FB-D9E9027DCE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6066-C6F8-49B2-B151-FFC500A88B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D5BBA-7A95-4116-9AD6-8D6C8227DC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407A5-9EFA-4190-A778-1F59DB24DD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17C1D-F188-4991-8877-B5BF167428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002BC-FBFC-4CDF-B2E1-D5053F6D3D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78DD8-81CC-4356-8B9A-1292AE6E41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B68D4-C53F-408E-A99A-78D6C732BF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9D642-1B11-4F4F-9BB3-BC804F01D7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482C7-5E9D-4B67-A60C-43AC08BA52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E6F0D-3AF0-4187-9F15-9F73C242A2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D60616B-AA0F-4503-8054-63806046C68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9388"/>
            <a:ext cx="332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4400" b="1">
                <a:solidFill>
                  <a:srgbClr val="336600"/>
                </a:solidFill>
                <a:cs typeface="Arial" charset="0"/>
              </a:rPr>
              <a:t>War Memorials Trust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60363" y="43195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3600" b="1">
                <a:cs typeface="Arial" charset="0"/>
              </a:rPr>
              <a:t>What is Remembrance?</a:t>
            </a:r>
            <a:endParaRPr lang="en-GB" sz="4400">
              <a:solidFill>
                <a:srgbClr val="33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For the fallen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600">
              <a:cs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8775" y="1446213"/>
            <a:ext cx="59753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3600"/>
              <a:t>They shall grow not old, as we that are left grow old,</a:t>
            </a:r>
          </a:p>
          <a:p>
            <a:pPr eaLnBrk="1" hangingPunct="1"/>
            <a:r>
              <a:rPr lang="en-GB" sz="3600"/>
              <a:t>Age shall not weary them nor the years condemn.</a:t>
            </a:r>
          </a:p>
          <a:p>
            <a:pPr eaLnBrk="1" hangingPunct="1"/>
            <a:r>
              <a:rPr lang="en-GB" sz="3600"/>
              <a:t>At the going down of the sun, and in the morning</a:t>
            </a:r>
          </a:p>
          <a:p>
            <a:pPr eaLnBrk="1" hangingPunct="1"/>
            <a:r>
              <a:rPr lang="en-GB" sz="3600"/>
              <a:t>We will remember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23850" y="2997200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4400" b="1">
                <a:cs typeface="Arial" charset="0"/>
              </a:rPr>
              <a:t>Remembrance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399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What are they remembering? </a:t>
            </a:r>
          </a:p>
        </p:txBody>
      </p:sp>
      <p:pic>
        <p:nvPicPr>
          <p:cNvPr id="4100" name="Picture 5" descr="20111111 Hoxton Remembrance Service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2165350"/>
            <a:ext cx="5005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82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cs typeface="Arial" charset="0"/>
              </a:rPr>
              <a:t>Hoxton, London (WM5096) © War Memorials Trust, 2011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435600" y="2205038"/>
            <a:ext cx="32400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What are they doing?</a:t>
            </a:r>
          </a:p>
          <a:p>
            <a:pPr marL="358775" indent="-358775"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Who are they thinking about?</a:t>
            </a:r>
          </a:p>
          <a:p>
            <a:pPr marL="358775" indent="-358775"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How do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Learning Objectives: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58775" y="1449388"/>
            <a:ext cx="486092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1" hangingPunct="1">
              <a:buFontTx/>
              <a:buChar char="•"/>
            </a:pPr>
            <a:r>
              <a:rPr lang="en-GB" sz="3200">
                <a:cs typeface="Arial" charset="0"/>
              </a:rPr>
              <a:t>Know when the First and Second World Wars happened</a:t>
            </a:r>
          </a:p>
          <a:p>
            <a:pPr marL="358775" indent="-358775" eaLnBrk="1" hangingPunct="1">
              <a:buFontTx/>
              <a:buChar char="•"/>
            </a:pPr>
            <a:r>
              <a:rPr lang="en-GB" sz="3200">
                <a:cs typeface="Arial" charset="0"/>
              </a:rPr>
              <a:t>Know why November 11</a:t>
            </a:r>
            <a:r>
              <a:rPr lang="en-GB" sz="3200" baseline="30000">
                <a:cs typeface="Arial" charset="0"/>
              </a:rPr>
              <a:t>th</a:t>
            </a:r>
            <a:r>
              <a:rPr lang="en-GB" sz="3200">
                <a:cs typeface="Arial" charset="0"/>
              </a:rPr>
              <a:t> is known as Remembrance Day</a:t>
            </a:r>
          </a:p>
          <a:p>
            <a:pPr marL="358775" indent="-358775" eaLnBrk="1" hangingPunct="1">
              <a:buFontTx/>
              <a:buChar char="•"/>
            </a:pPr>
            <a:r>
              <a:rPr lang="en-GB" sz="3200">
                <a:cs typeface="Arial" charset="0"/>
              </a:rPr>
              <a:t>Know how Remembrance Day is marked</a:t>
            </a:r>
          </a:p>
        </p:txBody>
      </p:sp>
      <p:pic>
        <p:nvPicPr>
          <p:cNvPr id="5125" name="Picture 5" descr="General 4 300dpi c WMT, AD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628775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87900" y="4581525"/>
            <a:ext cx="4033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/>
              <a:t>Field of Remembrance </a:t>
            </a:r>
            <a:r>
              <a:rPr lang="en-US" sz="1200">
                <a:cs typeface="Arial" charset="0"/>
              </a:rPr>
              <a:t>© War Memorials Trust,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Learning Outcomes: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58775" y="14493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endParaRPr lang="en-US" sz="3600" b="1">
              <a:cs typeface="Arial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58775" y="1449388"/>
            <a:ext cx="55086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1" hangingPunct="1">
              <a:buFontTx/>
              <a:buChar char="•"/>
            </a:pPr>
            <a:r>
              <a:rPr lang="en-GB" sz="3200" dirty="0">
                <a:cs typeface="Arial" charset="0"/>
              </a:rPr>
              <a:t>Explain when the events that are remembered took place</a:t>
            </a:r>
          </a:p>
          <a:p>
            <a:pPr marL="358775" indent="-358775" eaLnBrk="1" hangingPunct="1">
              <a:buFontTx/>
              <a:buChar char="•"/>
            </a:pPr>
            <a:r>
              <a:rPr lang="en-GB" sz="3200" dirty="0">
                <a:cs typeface="Arial" charset="0"/>
              </a:rPr>
              <a:t>Describe what usually happens on Remembrance Day and why it is </a:t>
            </a:r>
            <a:r>
              <a:rPr lang="en-GB" sz="3200" dirty="0" smtClean="0">
                <a:cs typeface="Arial" charset="0"/>
              </a:rPr>
              <a:t>around </a:t>
            </a:r>
            <a:r>
              <a:rPr lang="en-GB" sz="3200" dirty="0">
                <a:cs typeface="Arial" charset="0"/>
              </a:rPr>
              <a:t>11</a:t>
            </a:r>
            <a:r>
              <a:rPr lang="en-GB" sz="3200" baseline="30000" dirty="0">
                <a:cs typeface="Arial" charset="0"/>
              </a:rPr>
              <a:t>th</a:t>
            </a:r>
            <a:r>
              <a:rPr lang="en-GB" sz="3200" dirty="0">
                <a:cs typeface="Arial" charset="0"/>
              </a:rPr>
              <a:t> November</a:t>
            </a:r>
          </a:p>
          <a:p>
            <a:pPr marL="358775" indent="-358775" eaLnBrk="1" hangingPunct="1">
              <a:buFontTx/>
              <a:buChar char="•"/>
            </a:pPr>
            <a:r>
              <a:rPr lang="en-GB" sz="3200" dirty="0">
                <a:cs typeface="Arial" charset="0"/>
              </a:rPr>
              <a:t>Explain why Remembrance Day occurs and is important to many people</a:t>
            </a:r>
          </a:p>
        </p:txBody>
      </p:sp>
      <p:pic>
        <p:nvPicPr>
          <p:cNvPr id="6150" name="Picture 6" descr="WM2066 Set 2 After 1 150dpi cBroad Chalke PC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1628775"/>
            <a:ext cx="2844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95963" y="5876925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/>
              <a:t>Broad Chalke, Wiltshire (WM2066) </a:t>
            </a:r>
            <a:r>
              <a:rPr lang="en-US" sz="1200">
                <a:cs typeface="Arial" charset="0"/>
              </a:rPr>
              <a:t>© Broad Chalke Parish Council,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Timeline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79388" y="3500438"/>
            <a:ext cx="8640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43888" y="37163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2014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37163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1900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900113" y="3716338"/>
            <a:ext cx="1295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1914-1918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First World War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555875" y="3716338"/>
            <a:ext cx="12969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1939-1945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Second World War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156325" y="371633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2000</a:t>
            </a: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7092950" y="3500438"/>
            <a:ext cx="0" cy="1008062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2195513" y="3500438"/>
            <a:ext cx="0" cy="165735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V="1">
            <a:off x="7596188" y="2636838"/>
            <a:ext cx="0" cy="86360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8820150" y="3500438"/>
            <a:ext cx="0" cy="230505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179388" y="35004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1547813" y="35004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3203575" y="35004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6732588" y="35004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8820150" y="350043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1187450" y="5157788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336600"/>
                </a:solidFill>
                <a:cs typeface="Arial" charset="0"/>
              </a:rPr>
              <a:t>First World War memorials created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6372225" y="45085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336600"/>
                </a:solidFill>
                <a:cs typeface="Arial" charset="0"/>
              </a:rPr>
              <a:t>You were born</a:t>
            </a: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6588125" y="1700213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336600"/>
                </a:solidFill>
                <a:cs typeface="Arial" charset="0"/>
              </a:rPr>
              <a:t>Last British First World War veteran died</a:t>
            </a:r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7056438" y="5805488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336600"/>
                </a:solidFill>
                <a:cs typeface="Arial" charset="0"/>
              </a:rPr>
              <a:t>First World War centenary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Why do we have Remembrance Day?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="1">
                <a:cs typeface="Arial" charset="0"/>
              </a:rPr>
              <a:t>Think about:</a:t>
            </a:r>
          </a:p>
          <a:p>
            <a:pPr eaLnBrk="1" hangingPunct="1">
              <a:buFontTx/>
              <a:buChar char="•"/>
            </a:pPr>
            <a:r>
              <a:rPr lang="en-GB" sz="3200">
                <a:cs typeface="Arial" charset="0"/>
              </a:rPr>
              <a:t>The number of people involved in the First and Second World Wars</a:t>
            </a:r>
          </a:p>
          <a:p>
            <a:pPr eaLnBrk="1" hangingPunct="1">
              <a:buFontTx/>
              <a:buChar char="•"/>
            </a:pPr>
            <a:r>
              <a:rPr lang="en-GB" sz="3200">
                <a:cs typeface="Arial" charset="0"/>
              </a:rPr>
              <a:t>How it would feel to live through a war</a:t>
            </a:r>
          </a:p>
          <a:p>
            <a:pPr eaLnBrk="1" hangingPunct="1">
              <a:buFontTx/>
              <a:buChar char="•"/>
            </a:pPr>
            <a:r>
              <a:rPr lang="en-GB" sz="3200">
                <a:cs typeface="Arial" charset="0"/>
              </a:rPr>
              <a:t>The different groups of people affected by the First and Second World Wars</a:t>
            </a:r>
          </a:p>
          <a:p>
            <a:pPr eaLnBrk="1" hangingPunct="1">
              <a:buFontTx/>
              <a:buChar char="•"/>
            </a:pPr>
            <a:r>
              <a:rPr lang="en-GB" sz="3200">
                <a:cs typeface="Arial" charset="0"/>
              </a:rPr>
              <a:t>The sacrifices made by people who fought during the wars</a:t>
            </a:r>
            <a:r>
              <a:rPr lang="en-GB" sz="2400">
                <a:cs typeface="Arial" charset="0"/>
              </a:rPr>
              <a:t>  </a:t>
            </a:r>
            <a:endParaRPr lang="en-GB" sz="3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What happens on Remembrance Day?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50825" y="2159000"/>
            <a:ext cx="2246313" cy="3311525"/>
            <a:chOff x="158" y="1360"/>
            <a:chExt cx="1415" cy="2086"/>
          </a:xfrm>
        </p:grpSpPr>
        <p:pic>
          <p:nvPicPr>
            <p:cNvPr id="9228" name="Picture 8" descr="DSCF49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" y="1360"/>
              <a:ext cx="1347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12"/>
            <p:cNvSpPr txBox="1">
              <a:spLocks noChangeArrowheads="1"/>
            </p:cNvSpPr>
            <p:nvPr/>
          </p:nvSpPr>
          <p:spPr bwMode="auto">
            <a:xfrm>
              <a:off x="158" y="3158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cs typeface="Arial" charset="0"/>
                </a:rPr>
                <a:t>Field of Remembrance © War Memorials Trust, 2011</a:t>
              </a:r>
            </a:p>
          </p:txBody>
        </p:sp>
      </p:grp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2627313" y="2133600"/>
            <a:ext cx="3384550" cy="2290763"/>
            <a:chOff x="1655" y="1344"/>
            <a:chExt cx="2132" cy="1443"/>
          </a:xfrm>
        </p:grpSpPr>
        <p:pic>
          <p:nvPicPr>
            <p:cNvPr id="9226" name="Picture 10" descr="20120322 we will remember them from rbl s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1" y="1344"/>
              <a:ext cx="2020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>
              <a:off x="1655" y="2614"/>
              <a:ext cx="21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cs typeface="Arial" charset="0"/>
                </a:rPr>
                <a:t>Stone of Remembrance © Royal British Legion</a:t>
              </a:r>
            </a:p>
          </p:txBody>
        </p:sp>
      </p:grp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2627313" y="4529138"/>
            <a:ext cx="3384550" cy="2236787"/>
            <a:chOff x="1655" y="2853"/>
            <a:chExt cx="2132" cy="1409"/>
          </a:xfrm>
        </p:grpSpPr>
        <p:pic>
          <p:nvPicPr>
            <p:cNvPr id="9224" name="Picture 11" descr="20120322 from iwm cenotaph_446x25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1" y="2853"/>
              <a:ext cx="2031" cy="1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Text Box 14"/>
            <p:cNvSpPr txBox="1">
              <a:spLocks noChangeArrowheads="1"/>
            </p:cNvSpPr>
            <p:nvPr/>
          </p:nvSpPr>
          <p:spPr bwMode="auto">
            <a:xfrm>
              <a:off x="1655" y="3974"/>
              <a:ext cx="21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>
                  <a:cs typeface="Arial" charset="0"/>
                </a:rPr>
                <a:t>Unveiling of the Cenotaph, London (WM2446) © IWM</a:t>
              </a:r>
            </a:p>
          </p:txBody>
        </p:sp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940425" y="2170113"/>
            <a:ext cx="28797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 eaLnBrk="1" hangingPunct="1">
              <a:buFontTx/>
              <a:buChar char="•"/>
            </a:pPr>
            <a:r>
              <a:rPr lang="en-GB" sz="2400"/>
              <a:t>What symbols can you see?</a:t>
            </a:r>
          </a:p>
          <a:p>
            <a:pPr marL="358775" indent="-358775" eaLnBrk="1" hangingPunct="1"/>
            <a:endParaRPr lang="en-GB" sz="2400"/>
          </a:p>
          <a:p>
            <a:pPr marL="358775" indent="-358775" eaLnBrk="1" hangingPunct="1">
              <a:buFontTx/>
              <a:buChar char="•"/>
            </a:pPr>
            <a:r>
              <a:rPr lang="en-GB" sz="2400"/>
              <a:t>What are the people doing? Why?</a:t>
            </a:r>
          </a:p>
          <a:p>
            <a:pPr marL="358775" indent="-358775" eaLnBrk="1" hangingPunct="1"/>
            <a:endParaRPr lang="en-GB" sz="2400"/>
          </a:p>
          <a:p>
            <a:pPr marL="358775" indent="-358775" eaLnBrk="1" hangingPunct="1">
              <a:buFontTx/>
              <a:buChar char="•"/>
            </a:pPr>
            <a:r>
              <a:rPr lang="en-GB" sz="2400"/>
              <a:t>What do the words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4400">
                <a:solidFill>
                  <a:srgbClr val="336600"/>
                </a:solidFill>
                <a:cs typeface="Arial" charset="0"/>
              </a:rPr>
              <a:t>In Flanders fields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600">
              <a:cs typeface="Arial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734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61950" y="1190625"/>
            <a:ext cx="47561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GB" sz="2000"/>
              <a:t>In Flanders fields the poppies blow</a:t>
            </a:r>
            <a:br>
              <a:rPr lang="en-GB" sz="2000"/>
            </a:br>
            <a:r>
              <a:rPr lang="en-GB" sz="2000"/>
              <a:t>Between the crosses, row on row,</a:t>
            </a:r>
            <a:br>
              <a:rPr lang="en-GB" sz="2000"/>
            </a:br>
            <a:r>
              <a:rPr lang="en-GB" sz="2000"/>
              <a:t>That mark our place; and in the sky</a:t>
            </a:r>
            <a:br>
              <a:rPr lang="en-GB" sz="2000"/>
            </a:br>
            <a:r>
              <a:rPr lang="en-GB" sz="2000"/>
              <a:t>The larks, still bravely singing, fly</a:t>
            </a:r>
            <a:br>
              <a:rPr lang="en-GB" sz="2000"/>
            </a:br>
            <a:r>
              <a:rPr lang="en-GB" sz="2000"/>
              <a:t>Scarce heard amid the guns below.</a:t>
            </a:r>
            <a:br>
              <a:rPr lang="en-GB" sz="2000"/>
            </a:br>
            <a:endParaRPr lang="en-GB" sz="2000"/>
          </a:p>
          <a:p>
            <a:pPr eaLnBrk="1" hangingPunct="1"/>
            <a:r>
              <a:rPr lang="en-GB" sz="2000"/>
              <a:t>We are the Dead. Short days ago</a:t>
            </a:r>
            <a:br>
              <a:rPr lang="en-GB" sz="2000"/>
            </a:br>
            <a:r>
              <a:rPr lang="en-GB" sz="2000"/>
              <a:t>We lived, felt dawn, saw sunset glow,</a:t>
            </a:r>
            <a:br>
              <a:rPr lang="en-GB" sz="2000"/>
            </a:br>
            <a:r>
              <a:rPr lang="en-GB" sz="2000"/>
              <a:t>Loved and were loved, and now we lie,</a:t>
            </a:r>
            <a:br>
              <a:rPr lang="en-GB" sz="2000"/>
            </a:br>
            <a:r>
              <a:rPr lang="en-GB" sz="2000"/>
              <a:t>In Flanders fields.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Take up our quarrel with the foe:</a:t>
            </a:r>
            <a:br>
              <a:rPr lang="en-GB" sz="2000"/>
            </a:br>
            <a:r>
              <a:rPr lang="en-GB" sz="2000"/>
              <a:t>To you from failing hands we throw</a:t>
            </a:r>
            <a:br>
              <a:rPr lang="en-GB" sz="2000"/>
            </a:br>
            <a:r>
              <a:rPr lang="en-GB" sz="2000"/>
              <a:t>The torch; be yours to hold it high.</a:t>
            </a:r>
            <a:br>
              <a:rPr lang="en-GB" sz="2000"/>
            </a:br>
            <a:r>
              <a:rPr lang="en-GB" sz="2000"/>
              <a:t>If ye break faith with us who die</a:t>
            </a:r>
            <a:br>
              <a:rPr lang="en-GB" sz="2000"/>
            </a:br>
            <a:r>
              <a:rPr lang="en-GB" sz="2000"/>
              <a:t>We shall not sleep, though poppies grow</a:t>
            </a:r>
            <a:br>
              <a:rPr lang="en-GB" sz="2000"/>
            </a:br>
            <a:r>
              <a:rPr lang="en-GB" sz="2000"/>
              <a:t>In Flanders fields.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 Cavender</dc:creator>
  <cp:lastModifiedBy> </cp:lastModifiedBy>
  <cp:revision>6</cp:revision>
  <dcterms:created xsi:type="dcterms:W3CDTF">2014-01-08T13:55:36Z</dcterms:created>
  <dcterms:modified xsi:type="dcterms:W3CDTF">2014-03-18T15:36:26Z</dcterms:modified>
</cp:coreProperties>
</file>